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0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7" r:id="rId15"/>
    <p:sldId id="400" r:id="rId16"/>
    <p:sldId id="416" r:id="rId17"/>
    <p:sldId id="405" r:id="rId18"/>
    <p:sldId id="406" r:id="rId19"/>
    <p:sldId id="407" r:id="rId20"/>
    <p:sldId id="408" r:id="rId21"/>
    <p:sldId id="409" r:id="rId22"/>
    <p:sldId id="415" r:id="rId23"/>
    <p:sldId id="338" r:id="rId24"/>
    <p:sldId id="402" r:id="rId25"/>
    <p:sldId id="417" r:id="rId2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87" autoAdjust="0"/>
  </p:normalViewPr>
  <p:slideViewPr>
    <p:cSldViewPr snapToObjects="1">
      <p:cViewPr>
        <p:scale>
          <a:sx n="75" d="100"/>
          <a:sy n="75" d="100"/>
        </p:scale>
        <p:origin x="-547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950B1FB5-125C-4900-95F1-2E2E9B5495CA}" type="datetime1">
              <a:rPr lang="en-US"/>
              <a:pPr>
                <a:defRPr/>
              </a:pPr>
              <a:t>6/11/2013</a:t>
            </a:fld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6FDD282D-D5CA-4334-823E-25589193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3396-02D2-4D8A-96DC-EAA6CFAF00C4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FB6FB-2730-496F-A094-94C67999E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B6FB-2730-496F-A094-94C67999EB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D3E2FCF-5716-472C-8108-876886386715}" type="slidenum">
              <a:rPr lang="en-US" sz="1200" b="0"/>
              <a:pPr algn="r" eaLnBrk="0" hangingPunct="0"/>
              <a:t>17</a:t>
            </a:fld>
            <a:endParaRPr lang="en-US" sz="12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WA Slide Mast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248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CA3F828-63FD-4902-A9AE-680FFC3DD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98342C5-D762-4840-9DAC-933E9EBBD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WA Slide Mast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248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590A1C4-BC9A-45DE-BFB6-55D056FF1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FD6395D-E4E3-45E8-AC3F-69E863B5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4F98F16-3D9B-4BDF-8848-6C3C8C443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811A547-7968-4927-B4DA-597788470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9C58D36-72AC-4C28-92D7-7F1365073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38D78E3-CF83-4FF6-8520-ABE106123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4739391-5625-4C4E-A269-71DE17EBF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070B3A9-55FA-4B28-A2EC-47C6199CF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812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DWA BRANDING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komaticma.co.za/" TargetMode="External"/><Relationship Id="rId2" Type="http://schemas.openxmlformats.org/officeDocument/2006/relationships/hyperlink" Target="http://www.dwa.gov.za/rdm/WRCS/default.aspx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990600" y="2636838"/>
            <a:ext cx="6096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 smtClean="0"/>
              <a:t>DETERMINATION OF WATER RESOURCE CLASSES AND ASSOCIATED RESOURCE QUALITY OBJECTIVES IN THE INKOMATI WMA</a:t>
            </a:r>
            <a:endParaRPr lang="en-US" sz="1600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>
              <a:solidFill>
                <a:srgbClr val="FF33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3300"/>
                </a:solidFill>
              </a:rPr>
              <a:t>PUBLIC MEETING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Date: 12 JUNE 2013</a:t>
            </a:r>
          </a:p>
          <a:p>
            <a:pPr algn="ctr"/>
            <a:r>
              <a:rPr lang="en-US" dirty="0" smtClean="0"/>
              <a:t>Time: 09:00</a:t>
            </a:r>
          </a:p>
          <a:p>
            <a:pPr algn="ctr"/>
            <a:r>
              <a:rPr lang="en-US" dirty="0" smtClean="0"/>
              <a:t>Venue: </a:t>
            </a:r>
            <a:r>
              <a:rPr lang="en-US" dirty="0" err="1" smtClean="0"/>
              <a:t>Bundu</a:t>
            </a:r>
            <a:r>
              <a:rPr lang="en-US" dirty="0" smtClean="0"/>
              <a:t> Country Lodge, Nelspruit</a:t>
            </a:r>
          </a:p>
          <a:p>
            <a:pPr algn="ctr"/>
            <a:endParaRPr lang="en-US" dirty="0" smtClean="0"/>
          </a:p>
          <a:p>
            <a:pPr algn="ctr"/>
            <a:endParaRPr lang="en-US" b="1" i="1" dirty="0" smtClean="0">
              <a:latin typeface="Bradley Hand ITC" pitchFamily="66" charset="0"/>
            </a:endParaRPr>
          </a:p>
          <a:p>
            <a:pPr algn="ctr"/>
            <a:r>
              <a:rPr lang="en-US" b="1" i="1" dirty="0" smtClean="0">
                <a:latin typeface="Bradley Hand ITC" pitchFamily="66" charset="0"/>
              </a:rPr>
              <a:t>Mohlapa Sekoele</a:t>
            </a:r>
            <a:endParaRPr lang="en-US" b="1" i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50825" y="1500188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ZA" dirty="0">
                <a:latin typeface="Calibri" pitchFamily="34" charset="0"/>
              </a:rPr>
              <a:t>					</a:t>
            </a:r>
            <a:endParaRPr lang="en-US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/>
              <a:t>The catchment vision requires a desired state of the water resources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/>
              <a:t>RQOs will give effect to the implementation of the MCs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/>
              <a:t>There will be management framework describing the following: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dirty="0"/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The extent to which every significant water resource can be used, and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The level of protection every significant water resource will be afforded.</a:t>
            </a:r>
          </a:p>
          <a:p>
            <a:pPr lvl="1" algn="just">
              <a:buFont typeface="Wingdings" pitchFamily="2" charset="2"/>
              <a:buChar char="Ø"/>
            </a:pPr>
            <a:endParaRPr lang="en-US" sz="1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/>
              <a:t>Develop </a:t>
            </a:r>
            <a:r>
              <a:rPr lang="en-US" dirty="0"/>
              <a:t>plan of action for implementation of recommended </a:t>
            </a:r>
            <a:r>
              <a:rPr lang="en-US" dirty="0" smtClean="0"/>
              <a:t>classes and RQOs which must </a:t>
            </a:r>
            <a:r>
              <a:rPr lang="en-US" dirty="0"/>
              <a:t>include a monitoring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sz="4000" b="1" dirty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50825" y="1262063"/>
            <a:ext cx="889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US" b="1" u="sng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57200" y="668338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57200" y="771525"/>
            <a:ext cx="7864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2000" b="1" dirty="0" smtClean="0">
                <a:solidFill>
                  <a:srgbClr val="000000"/>
                </a:solidFill>
                <a:cs typeface="Arial" pitchFamily="34" charset="0"/>
              </a:rPr>
              <a:t>HOW WILL CLASSES AND RQOS ASSIST IN THE MANAGEMENT OF THE CATCHMENT?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4C4EC7A-6CD9-4389-8A64-11FE39146ABD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643050"/>
            <a:ext cx="7772400" cy="250033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cap="all" dirty="0" smtClean="0"/>
              <a:t>Determination of CLASSES AND RQOs IN THE INKOMATI WMA</a:t>
            </a:r>
            <a:endParaRPr lang="en-US" sz="28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55650" y="642918"/>
            <a:ext cx="76740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cap="all" dirty="0" smtClean="0"/>
              <a:t>Determination of CLASSES AND RQOs IN </a:t>
            </a:r>
            <a:r>
              <a:rPr lang="en-US" sz="2800" b="1" cap="all" dirty="0"/>
              <a:t>THE </a:t>
            </a:r>
            <a:r>
              <a:rPr lang="en-US" sz="2800" b="1" cap="all" dirty="0" smtClean="0"/>
              <a:t>INKOMATI WMA</a:t>
            </a:r>
            <a:endParaRPr lang="en-US" sz="2800" b="1" cap="all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2000240"/>
            <a:ext cx="84629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smtClean="0"/>
              <a:t>The study was </a:t>
            </a:r>
            <a:r>
              <a:rPr lang="en-US" sz="2000" b="1" dirty="0"/>
              <a:t>initiated in </a:t>
            </a:r>
            <a:r>
              <a:rPr lang="en-US" sz="2000" b="1" dirty="0" smtClean="0"/>
              <a:t>April 2013: still in the inception phase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smtClean="0"/>
              <a:t>Timeframe: 24 months</a:t>
            </a:r>
            <a:endParaRPr lang="en-US" sz="2000" b="1" dirty="0"/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smtClean="0"/>
              <a:t>IWR Water Resources was appointed to assist DWA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smtClean="0"/>
              <a:t>The </a:t>
            </a:r>
            <a:r>
              <a:rPr lang="en-US" sz="2000" b="1" dirty="0"/>
              <a:t>objective of the study is to </a:t>
            </a:r>
            <a:r>
              <a:rPr lang="en-US" sz="2000" b="1" dirty="0" smtClean="0"/>
              <a:t>determine classes and RQOs in the </a:t>
            </a:r>
            <a:r>
              <a:rPr lang="en-US" sz="2000" b="1" dirty="0" err="1" smtClean="0"/>
              <a:t>Inkomati</a:t>
            </a:r>
            <a:r>
              <a:rPr lang="en-US" sz="2000" b="1" dirty="0" smtClean="0"/>
              <a:t> WMA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400" b="1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2400" b="1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7157" y="785795"/>
            <a:ext cx="8072493" cy="47149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ctrTitle"/>
          </p:nvPr>
        </p:nvSpPr>
        <p:spPr>
          <a:xfrm>
            <a:off x="1000100" y="642917"/>
            <a:ext cx="7429551" cy="428629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     STUDY AREA</a:t>
            </a:r>
            <a:r>
              <a:rPr lang="en-US" sz="24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/>
            </a:r>
            <a:br>
              <a:rPr lang="en-US" sz="24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inkomati locality (2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92" t="2046" r="21346" b="3154"/>
          <a:stretch/>
        </p:blipFill>
        <p:spPr bwMode="auto">
          <a:xfrm>
            <a:off x="857224" y="785794"/>
            <a:ext cx="6659906" cy="492922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477043"/>
            <a:ext cx="8229600" cy="80881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GUIDING PRINCIPLES ON THE PROJECT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643050"/>
            <a:ext cx="8229600" cy="3643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ea typeface="ＭＳ Ｐゴシック"/>
                <a:cs typeface="ＭＳ Ｐゴシック"/>
              </a:rPr>
              <a:t>Alignment with the existing work and current studies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ea typeface="ＭＳ Ｐゴシック"/>
                <a:cs typeface="ＭＳ Ｐゴシック"/>
              </a:rPr>
              <a:t>Transparency and Stakeholder engagement 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ea typeface="ＭＳ Ｐゴシック"/>
                <a:cs typeface="ＭＳ Ｐゴシック"/>
              </a:rPr>
              <a:t>Consultation and collaboration</a:t>
            </a:r>
          </a:p>
          <a:p>
            <a:pPr>
              <a:buNone/>
            </a:pPr>
            <a:endParaRPr lang="en-US" sz="2000" b="1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ea typeface="ＭＳ Ｐゴシック"/>
                <a:cs typeface="ＭＳ Ｐゴシック"/>
              </a:rPr>
              <a:t>The classification and determination of the RQOs are step-wise 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620713"/>
            <a:ext cx="9144000" cy="99536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800" kern="0" dirty="0">
                <a:latin typeface="+mj-lt"/>
                <a:ea typeface="MS PGothic" pitchFamily="34" charset="-128"/>
                <a:cs typeface="+mj-cs"/>
              </a:rPr>
              <a:t>STUDY </a:t>
            </a:r>
            <a:r>
              <a:rPr lang="en-US" sz="2800" kern="0" dirty="0" smtClean="0">
                <a:latin typeface="+mj-lt"/>
                <a:ea typeface="MS PGothic" pitchFamily="34" charset="-128"/>
                <a:cs typeface="+mj-cs"/>
              </a:rPr>
              <a:t>PROCESS</a:t>
            </a:r>
            <a:endParaRPr lang="en-US" sz="2800" kern="0" dirty="0">
              <a:latin typeface="+mj-lt"/>
              <a:ea typeface="ＭＳ Ｐゴシック" pitchFamily="1" charset="-128"/>
              <a:cs typeface="+mj-cs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5189538"/>
            <a:ext cx="9144000" cy="1700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endParaRPr lang="en-US" sz="2400" b="0">
              <a:latin typeface="Arial" pitchFamily="34" charset="0"/>
            </a:endParaRPr>
          </a:p>
        </p:txBody>
      </p:sp>
      <p:cxnSp>
        <p:nvCxnSpPr>
          <p:cNvPr id="48" name="Straight Connector 47"/>
          <p:cNvCxnSpPr>
            <a:stCxn id="0" idx="2"/>
          </p:cNvCxnSpPr>
          <p:nvPr/>
        </p:nvCxnSpPr>
        <p:spPr>
          <a:xfrm>
            <a:off x="4044950" y="4203700"/>
            <a:ext cx="5451475" cy="0"/>
          </a:xfrm>
          <a:prstGeom prst="line">
            <a:avLst/>
          </a:prstGeom>
          <a:ln>
            <a:noFill/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01613" y="1412321"/>
            <a:ext cx="1600200" cy="46090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500" dirty="0" smtClean="0">
                <a:solidFill>
                  <a:schemeClr val="accent6">
                    <a:lumMod val="50000"/>
                  </a:schemeClr>
                </a:solidFill>
              </a:rPr>
              <a:t>Assessment </a:t>
            </a:r>
            <a:r>
              <a:rPr lang="en-ZA" sz="1500" dirty="0">
                <a:solidFill>
                  <a:schemeClr val="accent6">
                    <a:lumMod val="50000"/>
                  </a:schemeClr>
                </a:solidFill>
              </a:rPr>
              <a:t>of WMA</a:t>
            </a:r>
          </a:p>
          <a:p>
            <a:pPr>
              <a:defRPr/>
            </a:pPr>
            <a:r>
              <a:rPr lang="en-ZA" sz="1500" dirty="0" smtClean="0">
                <a:solidFill>
                  <a:schemeClr val="tx1"/>
                </a:solidFill>
              </a:rPr>
              <a:t>Divided catchment into management units (IUAs</a:t>
            </a:r>
            <a:r>
              <a:rPr lang="en-ZA" sz="1500" dirty="0">
                <a:solidFill>
                  <a:schemeClr val="tx1"/>
                </a:solidFill>
              </a:rPr>
              <a:t>) based on socio-economic/</a:t>
            </a:r>
          </a:p>
          <a:p>
            <a:pPr>
              <a:defRPr/>
            </a:pPr>
            <a:r>
              <a:rPr lang="en-ZA" sz="1500" dirty="0">
                <a:solidFill>
                  <a:schemeClr val="tx1"/>
                </a:solidFill>
              </a:rPr>
              <a:t>land use characteristics/</a:t>
            </a:r>
          </a:p>
          <a:p>
            <a:pPr>
              <a:defRPr/>
            </a:pPr>
            <a:r>
              <a:rPr lang="en-ZA" sz="1500" dirty="0">
                <a:solidFill>
                  <a:schemeClr val="tx1"/>
                </a:solidFill>
              </a:rPr>
              <a:t>water resources(IUAs)</a:t>
            </a:r>
          </a:p>
          <a:p>
            <a:pPr>
              <a:defRPr/>
            </a:pPr>
            <a:endParaRPr lang="en-ZA" sz="15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ZA" sz="1500" dirty="0" smtClean="0">
                <a:solidFill>
                  <a:schemeClr val="tx1"/>
                </a:solidFill>
              </a:rPr>
              <a:t>Data </a:t>
            </a:r>
            <a:r>
              <a:rPr lang="en-ZA" sz="1500" dirty="0">
                <a:solidFill>
                  <a:schemeClr val="tx1"/>
                </a:solidFill>
              </a:rPr>
              <a:t>assessed</a:t>
            </a:r>
          </a:p>
          <a:p>
            <a:pPr>
              <a:defRPr/>
            </a:pPr>
            <a:r>
              <a:rPr lang="en-ZA" sz="1500" dirty="0" smtClean="0">
                <a:solidFill>
                  <a:schemeClr val="tx1"/>
                </a:solidFill>
              </a:rPr>
              <a:t>Status </a:t>
            </a:r>
            <a:r>
              <a:rPr lang="en-ZA" sz="1500" dirty="0">
                <a:solidFill>
                  <a:schemeClr val="tx1"/>
                </a:solidFill>
              </a:rPr>
              <a:t>quo </a:t>
            </a:r>
            <a:r>
              <a:rPr lang="en-ZA" sz="1500" dirty="0" smtClean="0">
                <a:solidFill>
                  <a:schemeClr val="tx1"/>
                </a:solidFill>
              </a:rPr>
              <a:t>understood</a:t>
            </a:r>
          </a:p>
          <a:p>
            <a:pPr>
              <a:defRPr/>
            </a:pPr>
            <a:endParaRPr lang="en-ZA" sz="15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ZA" sz="1500" dirty="0" smtClean="0">
                <a:solidFill>
                  <a:schemeClr val="tx1"/>
                </a:solidFill>
              </a:rPr>
              <a:t>Catchment vision initiated </a:t>
            </a:r>
            <a:endParaRPr lang="en-ZA" sz="1500" dirty="0">
              <a:solidFill>
                <a:schemeClr val="tx1"/>
              </a:solidFill>
            </a:endParaRPr>
          </a:p>
          <a:p>
            <a:pPr>
              <a:defRPr/>
            </a:pPr>
            <a:endParaRPr lang="en-ZA" sz="16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n-ZA" sz="1600" b="0" dirty="0"/>
          </a:p>
          <a:p>
            <a:pPr algn="ctr">
              <a:buFont typeface="Arial" pitchFamily="34" charset="0"/>
              <a:buChar char="•"/>
              <a:defRPr/>
            </a:pPr>
            <a:endParaRPr lang="en-ZA" sz="1600" b="0" dirty="0"/>
          </a:p>
        </p:txBody>
      </p:sp>
      <p:sp>
        <p:nvSpPr>
          <p:cNvPr id="50" name="Rectangle 49"/>
          <p:cNvSpPr/>
          <p:nvPr/>
        </p:nvSpPr>
        <p:spPr>
          <a:xfrm>
            <a:off x="1941513" y="1412321"/>
            <a:ext cx="1358900" cy="46281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600" dirty="0" smtClean="0">
                <a:solidFill>
                  <a:schemeClr val="accent6">
                    <a:lumMod val="50000"/>
                  </a:schemeClr>
                </a:solidFill>
              </a:rPr>
              <a:t>Link value and condition </a:t>
            </a:r>
            <a:r>
              <a:rPr lang="en-ZA" sz="1600" dirty="0">
                <a:solidFill>
                  <a:schemeClr val="accent6">
                    <a:lumMod val="50000"/>
                  </a:schemeClr>
                </a:solidFill>
              </a:rPr>
              <a:t>of water resources</a:t>
            </a: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600" dirty="0">
                <a:solidFill>
                  <a:schemeClr val="tx1"/>
                </a:solidFill>
              </a:rPr>
              <a:t>Goods and services</a:t>
            </a:r>
            <a:r>
              <a:rPr lang="en-ZA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ZA" sz="1600" dirty="0">
                <a:solidFill>
                  <a:schemeClr val="tx1"/>
                </a:solidFill>
              </a:rPr>
              <a:t>assessed </a:t>
            </a:r>
          </a:p>
          <a:p>
            <a:pPr marL="179388" indent="-179388">
              <a:defRPr/>
            </a:pPr>
            <a:endParaRPr lang="en-ZA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ZA" sz="1600" dirty="0">
                <a:solidFill>
                  <a:schemeClr val="tx1"/>
                </a:solidFill>
              </a:rPr>
              <a:t>Economic Framework for decision making developed</a:t>
            </a:r>
          </a:p>
          <a:p>
            <a:pPr algn="ctr">
              <a:buFont typeface="Arial" pitchFamily="34" charset="0"/>
              <a:buChar char="•"/>
              <a:defRPr/>
            </a:pPr>
            <a:endParaRPr lang="en-ZA" b="0" dirty="0"/>
          </a:p>
          <a:p>
            <a:pPr algn="ctr">
              <a:buFont typeface="Arial" pitchFamily="34" charset="0"/>
              <a:buChar char="•"/>
              <a:defRPr/>
            </a:pPr>
            <a:endParaRPr lang="en-ZA" b="0" dirty="0"/>
          </a:p>
        </p:txBody>
      </p:sp>
      <p:sp>
        <p:nvSpPr>
          <p:cNvPr id="51" name="Rectangle 50"/>
          <p:cNvSpPr/>
          <p:nvPr/>
        </p:nvSpPr>
        <p:spPr>
          <a:xfrm>
            <a:off x="3414713" y="1412321"/>
            <a:ext cx="1476375" cy="4609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600" dirty="0">
                <a:solidFill>
                  <a:schemeClr val="accent6">
                    <a:lumMod val="50000"/>
                  </a:schemeClr>
                </a:solidFill>
              </a:rPr>
              <a:t>Ecological requirements of water resources understood and quantified</a:t>
            </a: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600" dirty="0">
                <a:solidFill>
                  <a:schemeClr val="tx1"/>
                </a:solidFill>
              </a:rPr>
              <a:t>How much water does the ecology require for different protection levels</a:t>
            </a:r>
          </a:p>
          <a:p>
            <a:pPr algn="ctr">
              <a:defRPr/>
            </a:pPr>
            <a:endParaRPr lang="en-ZA" b="0" dirty="0"/>
          </a:p>
          <a:p>
            <a:pPr algn="ctr">
              <a:buFont typeface="Arial" pitchFamily="34" charset="0"/>
              <a:buChar char="•"/>
              <a:defRPr/>
            </a:pPr>
            <a:endParaRPr lang="en-ZA" b="0" dirty="0"/>
          </a:p>
          <a:p>
            <a:pPr algn="ctr">
              <a:buFont typeface="Arial" pitchFamily="34" charset="0"/>
              <a:buChar char="•"/>
              <a:defRPr/>
            </a:pPr>
            <a:endParaRPr lang="en-ZA" b="0" dirty="0"/>
          </a:p>
        </p:txBody>
      </p:sp>
      <p:sp>
        <p:nvSpPr>
          <p:cNvPr id="52" name="Rectangle 51"/>
          <p:cNvSpPr/>
          <p:nvPr/>
        </p:nvSpPr>
        <p:spPr>
          <a:xfrm>
            <a:off x="5014913" y="1412321"/>
            <a:ext cx="1476375" cy="46090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600" dirty="0" smtClean="0">
                <a:solidFill>
                  <a:schemeClr val="accent6">
                    <a:lumMod val="50000"/>
                  </a:schemeClr>
                </a:solidFill>
              </a:rPr>
              <a:t>Identification and evaluation of scenarios </a:t>
            </a: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Set of scenarios tested for sustainability and evaluated</a:t>
            </a:r>
            <a:endParaRPr lang="en-ZA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Understand the implications of different protection levels </a:t>
            </a:r>
          </a:p>
          <a:p>
            <a:pPr algn="ctr">
              <a:defRPr/>
            </a:pPr>
            <a:endParaRPr lang="en-ZA" b="0" dirty="0"/>
          </a:p>
          <a:p>
            <a:pPr algn="ctr">
              <a:buFont typeface="Arial" pitchFamily="34" charset="0"/>
              <a:buChar char="•"/>
              <a:defRPr/>
            </a:pPr>
            <a:endParaRPr lang="en-ZA" b="0" dirty="0"/>
          </a:p>
          <a:p>
            <a:pPr algn="ctr">
              <a:buFont typeface="Arial" pitchFamily="34" charset="0"/>
              <a:buChar char="•"/>
              <a:defRPr/>
            </a:pPr>
            <a:endParaRPr lang="en-ZA" b="0" dirty="0"/>
          </a:p>
        </p:txBody>
      </p:sp>
      <p:sp>
        <p:nvSpPr>
          <p:cNvPr id="9" name="Rectangle 8"/>
          <p:cNvSpPr/>
          <p:nvPr/>
        </p:nvSpPr>
        <p:spPr>
          <a:xfrm>
            <a:off x="823913" y="1042988"/>
            <a:ext cx="824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ctr">
              <a:spcBef>
                <a:spcPct val="20000"/>
              </a:spcBef>
              <a:spcAft>
                <a:spcPct val="25000"/>
              </a:spcAft>
              <a:buClr>
                <a:srgbClr val="990000"/>
              </a:buClr>
              <a:buSzPct val="70000"/>
              <a:defRPr/>
            </a:pPr>
            <a:r>
              <a:rPr lang="en-US" dirty="0">
                <a:latin typeface="+mn-lt"/>
                <a:ea typeface="MS PGothic" pitchFamily="34" charset="-128"/>
                <a:cs typeface="Arial" pitchFamily="34" charset="0"/>
              </a:rPr>
              <a:t>In accordance with the  </a:t>
            </a:r>
            <a:r>
              <a:rPr lang="en-US" dirty="0" smtClean="0">
                <a:latin typeface="+mn-lt"/>
                <a:ea typeface="MS PGothic" pitchFamily="34" charset="-128"/>
                <a:cs typeface="Arial" pitchFamily="34" charset="0"/>
              </a:rPr>
              <a:t>classification and RQOs </a:t>
            </a:r>
            <a:r>
              <a:rPr lang="en-US" dirty="0">
                <a:latin typeface="+mn-lt"/>
                <a:ea typeface="MS PGothic" pitchFamily="34" charset="-128"/>
                <a:cs typeface="Arial" pitchFamily="34" charset="0"/>
              </a:rPr>
              <a:t>guidelines: 7 step process applies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8763" y="1412321"/>
            <a:ext cx="1177947" cy="45963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600" dirty="0" smtClean="0">
                <a:solidFill>
                  <a:schemeClr val="accent6">
                    <a:lumMod val="50000"/>
                  </a:schemeClr>
                </a:solidFill>
              </a:rPr>
              <a:t>Recommended Management classes &amp;RQOs</a:t>
            </a:r>
          </a:p>
          <a:p>
            <a:pPr algn="ctr">
              <a:defRPr/>
            </a:pPr>
            <a:endParaRPr lang="en-ZA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To set </a:t>
            </a:r>
            <a:r>
              <a:rPr lang="en-ZA" sz="1600" dirty="0" err="1" smtClean="0">
                <a:solidFill>
                  <a:schemeClr val="tx1"/>
                </a:solidFill>
              </a:rPr>
              <a:t>EcoSpecs</a:t>
            </a:r>
            <a:r>
              <a:rPr lang="en-ZA" sz="1600" dirty="0" smtClean="0">
                <a:solidFill>
                  <a:schemeClr val="tx1"/>
                </a:solidFill>
              </a:rPr>
              <a:t> and user specs</a:t>
            </a:r>
          </a:p>
          <a:p>
            <a:pPr algn="ctr">
              <a:defRPr/>
            </a:pPr>
            <a:endParaRPr lang="en-ZA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b="0" dirty="0"/>
          </a:p>
          <a:p>
            <a:pPr algn="ctr">
              <a:buFont typeface="Arial" pitchFamily="34" charset="0"/>
              <a:buChar char="•"/>
              <a:defRPr/>
            </a:pPr>
            <a:endParaRPr lang="en-ZA" b="0" dirty="0"/>
          </a:p>
          <a:p>
            <a:pPr algn="ctr">
              <a:buFont typeface="Arial" pitchFamily="34" charset="0"/>
              <a:buChar char="•"/>
              <a:defRPr/>
            </a:pPr>
            <a:endParaRPr lang="en-ZA" b="0" dirty="0"/>
          </a:p>
        </p:txBody>
      </p:sp>
      <p:sp>
        <p:nvSpPr>
          <p:cNvPr id="11" name="Right Arrow 10"/>
          <p:cNvSpPr/>
          <p:nvPr/>
        </p:nvSpPr>
        <p:spPr>
          <a:xfrm>
            <a:off x="3138488" y="5643563"/>
            <a:ext cx="746125" cy="46831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b="0"/>
          </a:p>
        </p:txBody>
      </p:sp>
      <p:sp>
        <p:nvSpPr>
          <p:cNvPr id="12" name="Right Arrow 11"/>
          <p:cNvSpPr/>
          <p:nvPr/>
        </p:nvSpPr>
        <p:spPr>
          <a:xfrm>
            <a:off x="1471613" y="5643563"/>
            <a:ext cx="744537" cy="46831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b="0"/>
          </a:p>
        </p:txBody>
      </p:sp>
      <p:sp>
        <p:nvSpPr>
          <p:cNvPr id="14" name="Right Arrow 13"/>
          <p:cNvSpPr/>
          <p:nvPr/>
        </p:nvSpPr>
        <p:spPr>
          <a:xfrm>
            <a:off x="6180138" y="5643563"/>
            <a:ext cx="746125" cy="466725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b="0"/>
          </a:p>
        </p:txBody>
      </p:sp>
      <p:sp>
        <p:nvSpPr>
          <p:cNvPr id="15" name="Right Arrow 14"/>
          <p:cNvSpPr/>
          <p:nvPr/>
        </p:nvSpPr>
        <p:spPr>
          <a:xfrm>
            <a:off x="4643438" y="5643563"/>
            <a:ext cx="744537" cy="46831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b="0"/>
          </a:p>
        </p:txBody>
      </p:sp>
      <p:sp>
        <p:nvSpPr>
          <p:cNvPr id="16" name="Rectangle 15"/>
          <p:cNvSpPr/>
          <p:nvPr/>
        </p:nvSpPr>
        <p:spPr>
          <a:xfrm>
            <a:off x="7929587" y="1412322"/>
            <a:ext cx="1136390" cy="45971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dirty="0" smtClean="0">
                <a:solidFill>
                  <a:schemeClr val="accent6">
                    <a:lumMod val="50000"/>
                  </a:schemeClr>
                </a:solidFill>
              </a:rPr>
              <a:t>Gazetting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en-ZA" b="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ZA" sz="1600" b="0" dirty="0" smtClean="0">
                <a:solidFill>
                  <a:schemeClr val="tx1"/>
                </a:solidFill>
              </a:rPr>
              <a:t>To gazette Classes, Reserve and </a:t>
            </a:r>
          </a:p>
          <a:p>
            <a:pPr algn="ctr"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RQOs</a:t>
            </a:r>
          </a:p>
          <a:p>
            <a:pPr algn="ctr">
              <a:defRPr/>
            </a:pPr>
            <a:endParaRPr lang="en-ZA" b="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b="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613650" y="5643563"/>
            <a:ext cx="744538" cy="466725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b="0"/>
          </a:p>
        </p:txBody>
      </p:sp>
      <p:sp>
        <p:nvSpPr>
          <p:cNvPr id="19" name="Rectangle 18"/>
          <p:cNvSpPr/>
          <p:nvPr/>
        </p:nvSpPr>
        <p:spPr>
          <a:xfrm>
            <a:off x="136525" y="6462713"/>
            <a:ext cx="8828088" cy="395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 smtClean="0">
                <a:solidFill>
                  <a:schemeClr val="tx1"/>
                </a:solidFill>
              </a:rPr>
              <a:t>April 2013 to March 2015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3912" y="1475077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2555776" y="1551709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3924237" y="1576966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5214942" y="1585067"/>
            <a:ext cx="965196" cy="248637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 smtClean="0"/>
              <a:t>4&amp;5</a:t>
            </a:r>
            <a:endParaRPr lang="en-ZA" sz="1400" dirty="0"/>
          </a:p>
        </p:txBody>
      </p:sp>
      <p:sp>
        <p:nvSpPr>
          <p:cNvPr id="32" name="Oval 31"/>
          <p:cNvSpPr/>
          <p:nvPr/>
        </p:nvSpPr>
        <p:spPr>
          <a:xfrm>
            <a:off x="7217808" y="1551709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 smtClean="0"/>
              <a:t>6</a:t>
            </a:r>
            <a:endParaRPr lang="en-ZA" sz="1400" dirty="0"/>
          </a:p>
        </p:txBody>
      </p:sp>
      <p:sp>
        <p:nvSpPr>
          <p:cNvPr id="33" name="Oval 32"/>
          <p:cNvSpPr/>
          <p:nvPr/>
        </p:nvSpPr>
        <p:spPr>
          <a:xfrm>
            <a:off x="8520011" y="1585067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 smtClean="0"/>
              <a:t>7</a:t>
            </a:r>
            <a:endParaRPr lang="en-ZA" sz="1400" dirty="0"/>
          </a:p>
        </p:txBody>
      </p:sp>
      <p:sp>
        <p:nvSpPr>
          <p:cNvPr id="24" name="Rectangle 23"/>
          <p:cNvSpPr/>
          <p:nvPr/>
        </p:nvSpPr>
        <p:spPr>
          <a:xfrm>
            <a:off x="136525" y="6034088"/>
            <a:ext cx="8828088" cy="395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>
                <a:solidFill>
                  <a:schemeClr val="tx1"/>
                </a:solidFill>
              </a:rPr>
              <a:t>Stakeholder engagement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4C4EC7A-6CD9-4389-8A64-11FE39146ABD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643050"/>
            <a:ext cx="7772400" cy="250033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cap="all" dirty="0" smtClean="0"/>
              <a:t>STAKEHOLDER ENGAGEMENT</a:t>
            </a:r>
            <a:endParaRPr lang="en-US" sz="28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3844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>
                <a:latin typeface="Arial" pitchFamily="34" charset="0"/>
                <a:ea typeface="ＭＳ Ｐゴシック"/>
                <a:cs typeface="ＭＳ Ｐゴシック"/>
              </a:rPr>
              <a:t>To engage with stakeholders </a:t>
            </a:r>
            <a:r>
              <a:rPr lang="en-ZA" sz="1800" smtClean="0">
                <a:latin typeface="Arial" pitchFamily="34" charset="0"/>
                <a:ea typeface="ＭＳ Ｐゴシック"/>
                <a:cs typeface="Arial" pitchFamily="34" charset="0"/>
              </a:rPr>
              <a:t>on the determination of the Management Classes  &amp; RQOs in the Water Management Area</a:t>
            </a:r>
            <a:endParaRPr lang="en-US" sz="18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1800" smtClean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latin typeface="Arial" pitchFamily="34" charset="0"/>
                <a:ea typeface="ＭＳ Ｐゴシック"/>
                <a:cs typeface="ＭＳ Ｐゴシック"/>
              </a:rPr>
              <a:t>To extend stakeholder engagement to all the key stakeholders</a:t>
            </a:r>
          </a:p>
          <a:p>
            <a:pPr>
              <a:lnSpc>
                <a:spcPct val="90000"/>
              </a:lnSpc>
            </a:pPr>
            <a:endParaRPr lang="en-US" sz="1800" smtClean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latin typeface="Arial" pitchFamily="34" charset="0"/>
                <a:ea typeface="ＭＳ Ｐゴシック"/>
                <a:cs typeface="ＭＳ Ｐゴシック"/>
              </a:rPr>
              <a:t>To have one-on-one meetings with the key stakeholders who could not attend the workshops</a:t>
            </a:r>
          </a:p>
          <a:p>
            <a:pPr>
              <a:lnSpc>
                <a:spcPct val="90000"/>
              </a:lnSpc>
            </a:pPr>
            <a:endParaRPr lang="en-US" sz="1800" smtClean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latin typeface="Arial" pitchFamily="34" charset="0"/>
                <a:ea typeface="ＭＳ Ｐゴシック"/>
                <a:cs typeface="ＭＳ Ｐゴシック"/>
              </a:rPr>
              <a:t>To communicate Communication Plan for the study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endParaRPr lang="en-US" sz="180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900113" y="608013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000" b="1" dirty="0"/>
              <a:t>PURPOSE OF THE STAKEHOLDER ENGAGEMENT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1360488"/>
            <a:ext cx="842486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ZA">
                <a:latin typeface="Calibri" pitchFamily="34" charset="0"/>
              </a:rPr>
              <a:t> </a:t>
            </a:r>
            <a:r>
              <a:rPr lang="en-ZA">
                <a:cs typeface="Arial" pitchFamily="34" charset="0"/>
              </a:rPr>
              <a:t>To improve the management process of this project.</a:t>
            </a:r>
          </a:p>
          <a:p>
            <a:pPr>
              <a:buFontTx/>
              <a:buChar char="•"/>
            </a:pPr>
            <a:endParaRPr lang="en-ZA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ZA">
                <a:cs typeface="Arial" pitchFamily="34" charset="0"/>
              </a:rPr>
              <a:t>To reduce the potential for future conflict.</a:t>
            </a:r>
          </a:p>
          <a:p>
            <a:pPr>
              <a:buFontTx/>
              <a:buChar char="•"/>
            </a:pPr>
            <a:endParaRPr lang="en-ZA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ZA">
                <a:cs typeface="Arial" pitchFamily="34" charset="0"/>
              </a:rPr>
              <a:t>To enable the Department and stakeholders to share knowledge and expertise.</a:t>
            </a:r>
          </a:p>
          <a:p>
            <a:pPr>
              <a:buFontTx/>
              <a:buChar char="•"/>
            </a:pPr>
            <a:endParaRPr lang="en-ZA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ZA">
                <a:cs typeface="Arial" pitchFamily="34" charset="0"/>
              </a:rPr>
              <a:t>To inform and educate stakeholders about the Department’s function and responsibilities.</a:t>
            </a:r>
            <a:endParaRPr lang="en-US">
              <a:cs typeface="Arial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00113" y="608013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000" b="1" dirty="0">
                <a:latin typeface="Calibri" pitchFamily="34" charset="0"/>
              </a:rPr>
              <a:t>OBJECTIVES OF THE STAKEHOLDER ENGAGEMENT PLAN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5227638"/>
            <a:ext cx="9144000" cy="163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b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85728"/>
            <a:ext cx="9144000" cy="57150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85750" indent="-285750" algn="ctr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</a:pPr>
            <a:r>
              <a:rPr lang="en-ZA" sz="2400" b="1" dirty="0" smtClean="0">
                <a:latin typeface="Calibri" pitchFamily="34" charset="0"/>
              </a:rPr>
              <a:t>TARGETED STAKEHOLDERS</a:t>
            </a:r>
            <a:endParaRPr lang="en-ZA" sz="2400" b="1" dirty="0">
              <a:latin typeface="Calibri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2550" y="1000108"/>
            <a:ext cx="888206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 smtClean="0">
                <a:latin typeface="Calibri" pitchFamily="34" charset="0"/>
              </a:rPr>
              <a:t>Agriculture </a:t>
            </a:r>
            <a:r>
              <a:rPr lang="en-ZA" sz="2000" dirty="0">
                <a:latin typeface="Calibri" pitchFamily="34" charset="0"/>
              </a:rPr>
              <a:t>– </a:t>
            </a:r>
            <a:r>
              <a:rPr lang="en-ZA" sz="2000" dirty="0" err="1">
                <a:latin typeface="Calibri" pitchFamily="34" charset="0"/>
              </a:rPr>
              <a:t>Agri</a:t>
            </a:r>
            <a:r>
              <a:rPr lang="en-ZA" sz="2000" dirty="0">
                <a:latin typeface="Calibri" pitchFamily="34" charset="0"/>
              </a:rPr>
              <a:t> SA, NAFU, Irrigation </a:t>
            </a:r>
            <a:r>
              <a:rPr lang="en-ZA" sz="2000" dirty="0" smtClean="0">
                <a:latin typeface="Calibri" pitchFamily="34" charset="0"/>
              </a:rPr>
              <a:t>boards, </a:t>
            </a:r>
            <a:r>
              <a:rPr lang="en-ZA" sz="2000" dirty="0" err="1" smtClean="0">
                <a:latin typeface="Calibri" pitchFamily="34" charset="0"/>
              </a:rPr>
              <a:t>Tvl</a:t>
            </a:r>
            <a:r>
              <a:rPr lang="en-ZA" sz="2000" dirty="0" smtClean="0">
                <a:latin typeface="Calibri" pitchFamily="34" charset="0"/>
              </a:rPr>
              <a:t> Agric Union of SA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 smtClean="0">
                <a:latin typeface="Calibri" pitchFamily="34" charset="0"/>
              </a:rPr>
              <a:t>Emerging Farmers</a:t>
            </a:r>
            <a:endParaRPr lang="en-ZA" sz="2000" dirty="0">
              <a:latin typeface="Calibri" pitchFamily="34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>
                <a:latin typeface="Calibri" pitchFamily="34" charset="0"/>
              </a:rPr>
              <a:t>Mining – COM and mining houses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>
                <a:latin typeface="Calibri" pitchFamily="34" charset="0"/>
              </a:rPr>
              <a:t>Industries – Eskom, </a:t>
            </a:r>
            <a:r>
              <a:rPr lang="en-ZA" sz="2000" dirty="0" smtClean="0">
                <a:latin typeface="Calibri" pitchFamily="34" charset="0"/>
              </a:rPr>
              <a:t>SAPPI, TSB Sugar, etc</a:t>
            </a:r>
            <a:endParaRPr lang="en-ZA" sz="2000" dirty="0">
              <a:latin typeface="Calibri" pitchFamily="34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>
                <a:latin typeface="Calibri" pitchFamily="34" charset="0"/>
              </a:rPr>
              <a:t>Local government – local and district municipalities in WMA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>
                <a:latin typeface="Calibri" pitchFamily="34" charset="0"/>
              </a:rPr>
              <a:t>Conservation – SANBI, </a:t>
            </a:r>
            <a:r>
              <a:rPr lang="en-ZA" sz="2000" dirty="0" err="1">
                <a:latin typeface="Calibri" pitchFamily="34" charset="0"/>
              </a:rPr>
              <a:t>Sanparks</a:t>
            </a:r>
            <a:r>
              <a:rPr lang="en-ZA" sz="2000" dirty="0">
                <a:latin typeface="Calibri" pitchFamily="34" charset="0"/>
              </a:rPr>
              <a:t>, WESSA, Bird Life Africa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>
                <a:latin typeface="Calibri" pitchFamily="34" charset="0"/>
              </a:rPr>
              <a:t>NGOs – Federation of Sustainable </a:t>
            </a:r>
            <a:r>
              <a:rPr lang="en-ZA" sz="2000" dirty="0" smtClean="0">
                <a:latin typeface="Calibri" pitchFamily="34" charset="0"/>
              </a:rPr>
              <a:t>Environment, </a:t>
            </a:r>
            <a:endParaRPr lang="en-ZA" sz="2000" dirty="0">
              <a:latin typeface="Calibri" pitchFamily="34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>
                <a:latin typeface="Calibri" pitchFamily="34" charset="0"/>
              </a:rPr>
              <a:t>Regulators – DWA &amp; DEA (regional and national), DMR, Department of Agriculture, Land </a:t>
            </a:r>
            <a:r>
              <a:rPr lang="en-ZA" sz="2000" dirty="0" smtClean="0">
                <a:latin typeface="Calibri" pitchFamily="34" charset="0"/>
              </a:rPr>
              <a:t>Affairs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 smtClean="0">
                <a:latin typeface="Calibri" pitchFamily="34" charset="0"/>
              </a:rPr>
              <a:t>Water Service Authorities/Providers- SembCorp, BCT Water, etc</a:t>
            </a:r>
            <a:endParaRPr lang="en-ZA" sz="2000" dirty="0">
              <a:latin typeface="Calibri" pitchFamily="34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None/>
            </a:pPr>
            <a:endParaRPr lang="en-ZA" sz="2000" dirty="0">
              <a:latin typeface="Calibri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457200" y="668338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1500174"/>
            <a:ext cx="8459788" cy="3500462"/>
          </a:xfrm>
          <a:prstGeom prst="rect">
            <a:avLst/>
          </a:prstGeom>
        </p:spPr>
        <p:txBody>
          <a:bodyPr/>
          <a:lstStyle/>
          <a:p>
            <a:pPr marL="742950" lvl="1" indent="-285750" defTabSz="914400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400" dirty="0">
                <a:latin typeface="Calibri" pitchFamily="34" charset="0"/>
              </a:rPr>
              <a:t>The Water Resource Classification System (WRCS</a:t>
            </a:r>
            <a:r>
              <a:rPr lang="en-ZA" sz="2400" dirty="0" smtClean="0">
                <a:latin typeface="Calibri" pitchFamily="34" charset="0"/>
              </a:rPr>
              <a:t>) </a:t>
            </a:r>
          </a:p>
          <a:p>
            <a:pPr marL="742950" lvl="1" indent="-285750" defTabSz="914400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400" dirty="0" smtClean="0">
                <a:latin typeface="Calibri" pitchFamily="34" charset="0"/>
              </a:rPr>
              <a:t>Resource Quality Objectives (RQOS)</a:t>
            </a:r>
          </a:p>
          <a:p>
            <a:pPr marL="742950" lvl="1" indent="-285750" defTabSz="9144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400" dirty="0" smtClean="0">
                <a:latin typeface="Calibri" pitchFamily="34" charset="0"/>
              </a:rPr>
              <a:t>Study Area</a:t>
            </a:r>
          </a:p>
          <a:p>
            <a:pPr marL="742950" lvl="1" indent="-285750" defTabSz="914400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400" dirty="0" smtClean="0">
                <a:latin typeface="Calibri" pitchFamily="34" charset="0"/>
              </a:rPr>
              <a:t>Process </a:t>
            </a:r>
            <a:r>
              <a:rPr lang="en-ZA" sz="2400" dirty="0">
                <a:latin typeface="Calibri" pitchFamily="34" charset="0"/>
              </a:rPr>
              <a:t>for the classification of water resources </a:t>
            </a:r>
            <a:r>
              <a:rPr lang="en-ZA" sz="2400" dirty="0" smtClean="0">
                <a:latin typeface="Calibri" pitchFamily="34" charset="0"/>
              </a:rPr>
              <a:t>and determination of the Resource Quality Objectives in the </a:t>
            </a:r>
            <a:r>
              <a:rPr lang="en-ZA" sz="2400" dirty="0" err="1" smtClean="0">
                <a:latin typeface="Calibri" pitchFamily="34" charset="0"/>
              </a:rPr>
              <a:t>Inkomati</a:t>
            </a:r>
            <a:r>
              <a:rPr lang="en-ZA" sz="2400" dirty="0" smtClean="0">
                <a:latin typeface="Calibri" pitchFamily="34" charset="0"/>
              </a:rPr>
              <a:t> WMA</a:t>
            </a:r>
            <a:endParaRPr lang="en-ZA" sz="2400" dirty="0">
              <a:latin typeface="Calibri" pitchFamily="34" charset="0"/>
            </a:endParaRPr>
          </a:p>
          <a:p>
            <a:pPr marL="742950" lvl="1" indent="-285750" defTabSz="914400" eaLnBrk="0" hangingPunct="0">
              <a:spcBef>
                <a:spcPct val="20000"/>
              </a:spcBef>
              <a:spcAft>
                <a:spcPct val="250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endParaRPr lang="en-ZA" sz="2400" b="1" dirty="0">
              <a:latin typeface="Calibri" pitchFamily="34" charset="0"/>
            </a:endParaRPr>
          </a:p>
          <a:p>
            <a:pPr marL="742950" lvl="1" indent="-285750" defTabSz="914400" eaLnBrk="0" hangingPunct="0">
              <a:spcBef>
                <a:spcPct val="20000"/>
              </a:spcBef>
              <a:spcAft>
                <a:spcPct val="250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endParaRPr lang="en-ZA" sz="2400" b="1" dirty="0">
              <a:latin typeface="Calibri" pitchFamily="34" charset="0"/>
            </a:endParaRPr>
          </a:p>
          <a:p>
            <a:pPr marL="742950" lvl="1" indent="-285750" defTabSz="914400" eaLnBrk="0" hangingPunct="0">
              <a:spcBef>
                <a:spcPct val="20000"/>
              </a:spcBef>
              <a:spcAft>
                <a:spcPct val="250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endParaRPr lang="en-ZA" sz="2400" b="1" dirty="0">
              <a:latin typeface="Calibri" pitchFamily="34" charset="0"/>
            </a:endParaRPr>
          </a:p>
          <a:p>
            <a:pPr marL="742950" lvl="1" indent="-285750" defTabSz="914400" eaLnBrk="0" hangingPunct="0">
              <a:spcBef>
                <a:spcPct val="20000"/>
              </a:spcBef>
              <a:spcAft>
                <a:spcPct val="250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endParaRPr lang="en-ZA" sz="2400" b="1" dirty="0"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68338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/>
            <a:r>
              <a:rPr lang="en-US" sz="2800" b="1" dirty="0">
                <a:latin typeface="Calibri" pitchFamily="34" charset="0"/>
              </a:rPr>
              <a:t>PRESENTATION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5227638"/>
            <a:ext cx="9144000" cy="163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b="0"/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0" y="428604"/>
            <a:ext cx="9144000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ZA" sz="2400" b="1" dirty="0" smtClean="0">
                <a:latin typeface="Calibri" pitchFamily="34" charset="0"/>
              </a:rPr>
              <a:t>TARGETED STAKEHOLDERS </a:t>
            </a:r>
            <a:r>
              <a:rPr lang="en-US" sz="2400" dirty="0" smtClean="0">
                <a:latin typeface="Calibri" pitchFamily="34" charset="0"/>
              </a:rPr>
              <a:t>[</a:t>
            </a:r>
            <a:r>
              <a:rPr lang="en-US" sz="2400" i="1" dirty="0" smtClean="0">
                <a:latin typeface="Calibri" pitchFamily="34" charset="0"/>
              </a:rPr>
              <a:t>Cont.</a:t>
            </a:r>
            <a:r>
              <a:rPr lang="en-US" sz="2400" dirty="0" smtClean="0">
                <a:latin typeface="Calibri" pitchFamily="34" charset="0"/>
              </a:rPr>
              <a:t>]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82550" y="1214422"/>
            <a:ext cx="8882063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 smtClean="0">
                <a:latin typeface="Calibri" pitchFamily="34" charset="0"/>
              </a:rPr>
              <a:t>Information/Academic institutions – </a:t>
            </a:r>
            <a:r>
              <a:rPr lang="en-ZA" dirty="0" smtClean="0"/>
              <a:t>libraries, universities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 smtClean="0">
                <a:latin typeface="Calibri" pitchFamily="34" charset="0"/>
              </a:rPr>
              <a:t>Unions  &amp; House of Traditional leaders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 smtClean="0">
                <a:latin typeface="Calibri" pitchFamily="34" charset="0"/>
              </a:rPr>
              <a:t>Catchment Forums &amp; WUA </a:t>
            </a:r>
            <a:endParaRPr lang="en-ZA" sz="2400" dirty="0">
              <a:latin typeface="Calibri" pitchFamily="34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>
                <a:latin typeface="Calibri" pitchFamily="34" charset="0"/>
              </a:rPr>
              <a:t>Civil society and the environment representatives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2000" dirty="0">
                <a:latin typeface="Calibri" pitchFamily="34" charset="0"/>
              </a:rPr>
              <a:t>Community members (public at large)</a:t>
            </a:r>
          </a:p>
          <a:p>
            <a:pPr marL="742950" lvl="1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endParaRPr lang="en-ZA" sz="2000" dirty="0">
              <a:latin typeface="Calibri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70000"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1360488"/>
            <a:ext cx="84248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ZA" dirty="0">
                <a:latin typeface="Calibri" pitchFamily="34" charset="0"/>
              </a:rPr>
              <a:t>  	Direct </a:t>
            </a:r>
            <a:r>
              <a:rPr lang="en-ZA" dirty="0" smtClean="0">
                <a:latin typeface="Calibri" pitchFamily="34" charset="0"/>
              </a:rPr>
              <a:t>–Stakeholder meetings</a:t>
            </a:r>
            <a:endParaRPr lang="en-ZA" dirty="0">
              <a:latin typeface="Calibri" pitchFamily="34" charset="0"/>
            </a:endParaRPr>
          </a:p>
          <a:p>
            <a:pPr lvl="2"/>
            <a:r>
              <a:rPr lang="en-ZA" dirty="0">
                <a:latin typeface="Calibri" pitchFamily="34" charset="0"/>
              </a:rPr>
              <a:t>   - Distribution of documents and presentations for comments</a:t>
            </a:r>
          </a:p>
          <a:p>
            <a:pPr lvl="2"/>
            <a:endParaRPr lang="en-ZA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ZA" dirty="0">
                <a:latin typeface="Calibri" pitchFamily="34" charset="0"/>
              </a:rPr>
              <a:t>  	Interviews – One-on-One meetings </a:t>
            </a:r>
          </a:p>
          <a:p>
            <a:pPr>
              <a:buFontTx/>
              <a:buChar char="•"/>
            </a:pPr>
            <a:endParaRPr lang="en-ZA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ZA" dirty="0">
                <a:latin typeface="Calibri" pitchFamily="34" charset="0"/>
              </a:rPr>
              <a:t> 	Printed Documents – BID, Newsletters &amp;Brochures </a:t>
            </a:r>
          </a:p>
          <a:p>
            <a:pPr>
              <a:buFontTx/>
              <a:buChar char="•"/>
            </a:pPr>
            <a:endParaRPr lang="en-ZA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ZA" dirty="0">
                <a:latin typeface="Calibri" pitchFamily="34" charset="0"/>
              </a:rPr>
              <a:t> 	Electronic media – DWA </a:t>
            </a:r>
            <a:r>
              <a:rPr lang="en-ZA" dirty="0" smtClean="0">
                <a:latin typeface="Calibri" pitchFamily="34" charset="0"/>
              </a:rPr>
              <a:t>website: </a:t>
            </a:r>
            <a:r>
              <a:rPr lang="en-ZA" dirty="0" err="1">
                <a:hlinkClick r:id="rId2"/>
              </a:rPr>
              <a:t>www.dwa.gov.za/rdm/WRCS/default.aspx</a:t>
            </a:r>
            <a:r>
              <a:rPr lang="en-US" b="0" dirty="0"/>
              <a:t> </a:t>
            </a:r>
            <a:endParaRPr lang="en-US" b="0" dirty="0" smtClean="0"/>
          </a:p>
          <a:p>
            <a:endParaRPr lang="en-US" b="0" dirty="0"/>
          </a:p>
          <a:p>
            <a:pPr lvl="4"/>
            <a:r>
              <a:rPr lang="en-US" b="0" dirty="0"/>
              <a:t>	</a:t>
            </a:r>
            <a:r>
              <a:rPr lang="en-US" b="0" dirty="0" smtClean="0"/>
              <a:t>ICMA  website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www.inkomaticma.co.za</a:t>
            </a:r>
            <a:endParaRPr lang="en-US" dirty="0" smtClean="0"/>
          </a:p>
          <a:p>
            <a:pPr lvl="4"/>
            <a:endParaRPr lang="en-US" b="0" dirty="0" smtClean="0"/>
          </a:p>
          <a:p>
            <a:pPr lvl="4"/>
            <a:r>
              <a:rPr lang="en-US" dirty="0" smtClean="0">
                <a:latin typeface="Calibri" pitchFamily="34" charset="0"/>
              </a:rPr>
              <a:t>         </a:t>
            </a:r>
            <a:r>
              <a:rPr lang="en-US" b="0" dirty="0" smtClean="0">
                <a:latin typeface="Calibri" pitchFamily="34" charset="0"/>
              </a:rPr>
              <a:t>E-mail </a:t>
            </a:r>
            <a:r>
              <a:rPr lang="en-US" b="0" dirty="0">
                <a:latin typeface="Calibri" pitchFamily="34" charset="0"/>
              </a:rPr>
              <a:t>(database list)</a:t>
            </a:r>
          </a:p>
          <a:p>
            <a:pPr>
              <a:buFontTx/>
              <a:buChar char="•"/>
            </a:pPr>
            <a:endParaRPr lang="en-ZA" dirty="0">
              <a:latin typeface="Calibri" pitchFamily="34" charset="0"/>
            </a:endParaRPr>
          </a:p>
          <a:p>
            <a:pPr lvl="1"/>
            <a:r>
              <a:rPr lang="en-ZA" dirty="0" smtClean="0">
                <a:latin typeface="Calibri" pitchFamily="34" charset="0"/>
              </a:rPr>
              <a:t>Stakeholder engagement to be driven by the ICMA</a:t>
            </a:r>
            <a:endParaRPr lang="en-ZA" dirty="0">
              <a:latin typeface="Calibri" pitchFamily="34" charset="0"/>
            </a:endParaRPr>
          </a:p>
          <a:p>
            <a:pPr>
              <a:buFontTx/>
              <a:buChar char="•"/>
            </a:pPr>
            <a:endParaRPr lang="en-ZA" dirty="0">
              <a:latin typeface="Calibri" pitchFamily="34" charset="0"/>
            </a:endParaRPr>
          </a:p>
          <a:p>
            <a:pPr lvl="1"/>
            <a:endParaRPr lang="en-US" dirty="0">
              <a:latin typeface="Calibri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900113" y="608013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000" b="1" dirty="0">
                <a:latin typeface="Calibri" pitchFamily="34" charset="0"/>
              </a:rPr>
              <a:t>COMMUNICATION METHODS/ APPROACH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11188" y="1268413"/>
            <a:ext cx="35141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ZA" dirty="0">
                <a:latin typeface="Calibri" pitchFamily="34" charset="0"/>
              </a:rPr>
              <a:t>  	Updated data </a:t>
            </a:r>
            <a:r>
              <a:rPr lang="en-ZA" dirty="0" smtClean="0">
                <a:latin typeface="Calibri" pitchFamily="34" charset="0"/>
              </a:rPr>
              <a:t>sources</a:t>
            </a:r>
            <a:endParaRPr lang="en-ZA" dirty="0">
              <a:latin typeface="Calibri" pitchFamily="34" charset="0"/>
            </a:endParaRPr>
          </a:p>
          <a:p>
            <a:pPr>
              <a:buFontTx/>
              <a:buChar char="•"/>
            </a:pPr>
            <a:endParaRPr lang="en-ZA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ZA" dirty="0">
                <a:latin typeface="Calibri" pitchFamily="34" charset="0"/>
              </a:rPr>
              <a:t>  	Issues and response register </a:t>
            </a:r>
          </a:p>
          <a:p>
            <a:pPr>
              <a:buFontTx/>
              <a:buChar char="•"/>
            </a:pPr>
            <a:endParaRPr lang="en-ZA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ZA" dirty="0">
                <a:latin typeface="Calibri" pitchFamily="34" charset="0"/>
              </a:rPr>
              <a:t>  	</a:t>
            </a:r>
            <a:r>
              <a:rPr lang="en-ZA" dirty="0" smtClean="0">
                <a:latin typeface="Calibri" pitchFamily="34" charset="0"/>
              </a:rPr>
              <a:t>Updated </a:t>
            </a:r>
            <a:r>
              <a:rPr lang="en-ZA" dirty="0">
                <a:latin typeface="Calibri" pitchFamily="34" charset="0"/>
              </a:rPr>
              <a:t>stakeholder database</a:t>
            </a:r>
          </a:p>
          <a:p>
            <a:endParaRPr lang="en-ZA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ZA" dirty="0">
                <a:latin typeface="Calibri" pitchFamily="34" charset="0"/>
              </a:rPr>
              <a:t>  	Final technical reports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900113" y="608013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latin typeface="Calibri" pitchFamily="34" charset="0"/>
              </a:rPr>
              <a:t>OUTCOMES OF THE STAKEHOLDER ENGAGEMENT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172348" cy="2298707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THANK YOU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785794"/>
            <a:ext cx="8229600" cy="500066"/>
          </a:xfrm>
        </p:spPr>
        <p:txBody>
          <a:bodyPr/>
          <a:lstStyle/>
          <a:p>
            <a:r>
              <a:rPr lang="en-US" sz="2800" kern="0" dirty="0" smtClean="0">
                <a:solidFill>
                  <a:schemeClr val="tx1"/>
                </a:solidFill>
              </a:rPr>
              <a:t>WAY-FORWARD</a:t>
            </a:r>
            <a:br>
              <a:rPr lang="en-US" sz="2800" kern="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643050"/>
            <a:ext cx="8229600" cy="3643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</a:pPr>
            <a:r>
              <a:rPr lang="en-ZA" sz="2000" b="1" dirty="0" smtClean="0"/>
              <a:t>Establishment of the </a:t>
            </a:r>
            <a:r>
              <a:rPr lang="en-ZA" sz="2000" b="1" dirty="0" smtClean="0"/>
              <a:t>PSC &amp; Inaugural PSC meeting</a:t>
            </a:r>
            <a:endParaRPr lang="en-ZA" sz="2000" b="1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</a:pPr>
            <a:r>
              <a:rPr lang="en-ZA" sz="2000" b="1" dirty="0" smtClean="0"/>
              <a:t>Collation of  information arising from catchment visioning exercise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</a:pPr>
            <a:r>
              <a:rPr lang="en-ZA" sz="2000" b="1" dirty="0" smtClean="0"/>
              <a:t>Finalisation of the stakeholder engagement plan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</a:pPr>
            <a:r>
              <a:rPr lang="en-ZA" sz="2000" b="1" dirty="0" smtClean="0"/>
              <a:t>Finalisation of </a:t>
            </a:r>
            <a:r>
              <a:rPr lang="en-ZA" sz="2000" b="1" dirty="0" err="1" smtClean="0"/>
              <a:t>IUAs</a:t>
            </a:r>
            <a:r>
              <a:rPr lang="en-ZA" sz="2000" b="1" dirty="0" smtClean="0"/>
              <a:t> delineation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</a:pPr>
            <a:r>
              <a:rPr lang="en-ZA" sz="2000" b="1" dirty="0" smtClean="0"/>
              <a:t>Finalisation of the </a:t>
            </a:r>
            <a:r>
              <a:rPr lang="en-ZA" sz="2000" b="1" dirty="0" smtClean="0"/>
              <a:t>Status Quo Report</a:t>
            </a:r>
            <a:endParaRPr lang="en-ZA" sz="2000" b="1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</a:pPr>
            <a:r>
              <a:rPr lang="en-ZA" sz="2000" b="1" dirty="0" smtClean="0"/>
              <a:t>Compilation of the Issues &amp; Responses Register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785794"/>
            <a:ext cx="8229600" cy="500066"/>
          </a:xfrm>
        </p:spPr>
        <p:txBody>
          <a:bodyPr/>
          <a:lstStyle/>
          <a:p>
            <a:r>
              <a:rPr lang="en-US" sz="2800" kern="0" dirty="0" smtClean="0">
                <a:solidFill>
                  <a:schemeClr val="tx1"/>
                </a:solidFill>
              </a:rPr>
              <a:t>PSC</a:t>
            </a:r>
            <a:r>
              <a:rPr lang="en-US" sz="2800" kern="0" dirty="0" smtClean="0">
                <a:solidFill>
                  <a:schemeClr val="tx1"/>
                </a:solidFill>
              </a:rPr>
              <a:t/>
            </a:r>
            <a:br>
              <a:rPr lang="en-US" sz="2800" kern="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643050"/>
            <a:ext cx="8229600" cy="3643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Ø"/>
            </a:pPr>
            <a:r>
              <a:rPr lang="en-GB" sz="2000" b="1" dirty="0" smtClean="0"/>
              <a:t>Non-statutory, voluntary </a:t>
            </a:r>
            <a:r>
              <a:rPr lang="en-GB" sz="2000" b="1" dirty="0" smtClean="0"/>
              <a:t>body;</a:t>
            </a:r>
            <a:r>
              <a:rPr lang="en-GB" sz="2000" b="1" dirty="0" smtClean="0"/>
              <a:t> </a:t>
            </a:r>
            <a:endParaRPr lang="en-GB" sz="2000" b="1" dirty="0" smtClean="0"/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Ø"/>
            </a:pPr>
            <a:r>
              <a:rPr lang="en-GB" sz="2000" b="1" dirty="0" smtClean="0"/>
              <a:t>Serve </a:t>
            </a:r>
            <a:r>
              <a:rPr lang="en-GB" sz="2000" b="1" dirty="0" smtClean="0"/>
              <a:t>as representatives of the stakeholder bodies and organisations and report back to them on an ongoing basis regarding the study decisions and </a:t>
            </a:r>
            <a:r>
              <a:rPr lang="en-GB" sz="2000" b="1" dirty="0" smtClean="0"/>
              <a:t>results;</a:t>
            </a:r>
            <a:endParaRPr lang="en-GB" sz="2000" b="1" dirty="0" smtClean="0"/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Ø"/>
            </a:pPr>
            <a:r>
              <a:rPr lang="en-GB" sz="2000" b="1" dirty="0" smtClean="0"/>
              <a:t>To </a:t>
            </a:r>
            <a:r>
              <a:rPr lang="en-GB" sz="2000" b="1" dirty="0" smtClean="0"/>
              <a:t>guide the project in all stages as it </a:t>
            </a:r>
            <a:r>
              <a:rPr lang="en-GB" sz="2000" b="1" dirty="0" smtClean="0"/>
              <a:t>unfolds;</a:t>
            </a:r>
            <a:endParaRPr lang="en-GB" sz="2000" b="1" dirty="0" smtClean="0"/>
          </a:p>
          <a:p>
            <a:pPr lvl="1" algn="just">
              <a:lnSpc>
                <a:spcPct val="90000"/>
              </a:lnSpc>
              <a:spcBef>
                <a:spcPct val="50000"/>
              </a:spcBef>
              <a:buClr>
                <a:srgbClr val="800000"/>
              </a:buClr>
              <a:buNone/>
            </a:pPr>
            <a:r>
              <a:rPr lang="en-GB" sz="1600" b="1" dirty="0" smtClean="0"/>
              <a:t>- Provide technical inputs and support on </a:t>
            </a:r>
            <a:r>
              <a:rPr lang="en-GB" sz="1600" b="1" dirty="0" smtClean="0"/>
              <a:t>behalf of the sector it </a:t>
            </a:r>
            <a:r>
              <a:rPr lang="en-GB" sz="1600" b="1" dirty="0" smtClean="0"/>
              <a:t>represents</a:t>
            </a:r>
            <a:r>
              <a:rPr lang="en-US" sz="1600" b="1" dirty="0" smtClean="0"/>
              <a:t> </a:t>
            </a:r>
            <a:r>
              <a:rPr lang="en-GB" sz="1600" b="1" dirty="0" smtClean="0"/>
              <a:t> </a:t>
            </a:r>
            <a:endParaRPr lang="en-US" sz="1600" b="1" dirty="0" smtClean="0"/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-GB" sz="1600" b="1" dirty="0" smtClean="0"/>
              <a:t>- Provide </a:t>
            </a:r>
            <a:r>
              <a:rPr lang="en-GB" sz="1600" b="1" dirty="0" smtClean="0"/>
              <a:t>strategic direction and guidance on the study process and </a:t>
            </a:r>
            <a:r>
              <a:rPr lang="en-GB" sz="1600" b="1" dirty="0" smtClean="0"/>
              <a:t>tasks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</a:pPr>
            <a:r>
              <a:rPr lang="en-GB" sz="2000" b="1" dirty="0" smtClean="0"/>
              <a:t>Oversight </a:t>
            </a:r>
            <a:r>
              <a:rPr lang="en-GB" sz="2000" b="1" dirty="0" smtClean="0"/>
              <a:t>body for water resource management within </a:t>
            </a:r>
            <a:r>
              <a:rPr lang="en-GB" sz="2000" b="1" dirty="0" smtClean="0"/>
              <a:t>WMA</a:t>
            </a:r>
            <a:endParaRPr lang="en-GB" sz="2000" b="1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</a:pPr>
            <a:endParaRPr lang="en-ZA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557338"/>
            <a:ext cx="8229600" cy="3800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pitchFamily="34" charset="0"/>
                <a:ea typeface="ＭＳ Ｐゴシック"/>
                <a:cs typeface="ＭＳ Ｐゴシック"/>
              </a:rPr>
              <a:t>The classification of South African water resources is required by the National Water Act (NWA) (No. 36 of 1998) (Chapter 3 regarding the protection of water resources)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1600" b="1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</a:pPr>
            <a:r>
              <a:rPr lang="en-US" sz="1600" b="1" dirty="0" smtClean="0">
                <a:solidFill>
                  <a:srgbClr val="CC0000"/>
                </a:solidFill>
                <a:latin typeface="Arial" pitchFamily="34" charset="0"/>
                <a:ea typeface="ＭＳ Ｐゴシック"/>
              </a:rPr>
              <a:t>Class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>
                <a:latin typeface="Arial" pitchFamily="34" charset="0"/>
                <a:ea typeface="ＭＳ Ｐゴシック"/>
              </a:rPr>
              <a:t>Reserve (Preliminary)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ＭＳ Ｐゴシック"/>
              </a:rPr>
              <a:t>Resource Quality Objectives</a:t>
            </a:r>
            <a:r>
              <a:rPr lang="en-US" sz="1600" b="1" dirty="0" smtClean="0">
                <a:latin typeface="Arial" pitchFamily="34" charset="0"/>
                <a:ea typeface="ＭＳ Ｐゴシック"/>
              </a:rPr>
              <a:t>	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600" b="1" dirty="0" smtClean="0"/>
              <a:t>(RDM–Set objectives for the desired condition of water resources)</a:t>
            </a:r>
          </a:p>
          <a:p>
            <a:pPr lvl="1">
              <a:lnSpc>
                <a:spcPct val="80000"/>
              </a:lnSpc>
              <a:buNone/>
            </a:pPr>
            <a:endParaRPr lang="en-US" sz="1600" b="1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pitchFamily="34" charset="0"/>
                <a:ea typeface="ＭＳ Ｐゴシック"/>
                <a:cs typeface="ＭＳ Ｐゴシック"/>
              </a:rPr>
              <a:t>Regulation 810 published in Government Gazette No. 33541 dated 17 September 2010 defined water resource management classes and the procedure to determine a Class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1600" b="1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Arial" pitchFamily="34" charset="0"/>
                <a:ea typeface="ＭＳ Ｐゴシック"/>
                <a:cs typeface="ＭＳ Ｐゴシック"/>
              </a:rPr>
              <a:t>According to the NWA, once the WRCS has been </a:t>
            </a:r>
            <a:r>
              <a:rPr lang="en-US" sz="1600" b="1" dirty="0" err="1" smtClean="0">
                <a:latin typeface="Arial" pitchFamily="34" charset="0"/>
                <a:ea typeface="ＭＳ Ｐゴシック"/>
                <a:cs typeface="ＭＳ Ｐゴシック"/>
              </a:rPr>
              <a:t>gazetted</a:t>
            </a:r>
            <a:r>
              <a:rPr lang="en-US" sz="1600" b="1" dirty="0" smtClean="0">
                <a:latin typeface="Arial" pitchFamily="34" charset="0"/>
                <a:ea typeface="ＭＳ Ｐゴシック"/>
                <a:cs typeface="ＭＳ Ｐゴシック"/>
              </a:rPr>
              <a:t> all significant water resources must be classified</a:t>
            </a:r>
            <a:r>
              <a:rPr lang="en-US" sz="1600" b="1" dirty="0" smtClean="0">
                <a:ea typeface="ＭＳ Ｐゴシック"/>
                <a:cs typeface="ＭＳ Ｐゴシック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1800" b="1" dirty="0" smtClean="0">
              <a:ea typeface="ＭＳ Ｐゴシック"/>
              <a:cs typeface="ＭＳ Ｐゴシック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700338" y="836613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LEGAL MANDATE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0" y="-17237075"/>
            <a:ext cx="9144000" cy="24099838"/>
            <a:chOff x="0" y="-19327989"/>
            <a:chExt cx="9144000" cy="26185989"/>
          </a:xfrm>
        </p:grpSpPr>
        <p:sp>
          <p:nvSpPr>
            <p:cNvPr id="22531" name="Rectangle 2"/>
            <p:cNvSpPr txBox="1">
              <a:spLocks noChangeArrowheads="1"/>
            </p:cNvSpPr>
            <p:nvPr/>
          </p:nvSpPr>
          <p:spPr bwMode="auto">
            <a:xfrm>
              <a:off x="304800" y="284335"/>
              <a:ext cx="8305800" cy="53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2000" b="1" dirty="0"/>
                <a:t>INTEGRATED WATER RESOURCE MANAGEMENT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rot="16200000" flipH="1">
              <a:off x="3047993" y="2894144"/>
              <a:ext cx="1295413" cy="1295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  <a:lumOff val="35000"/>
                </a:schemeClr>
              </a:solidFill>
              <a:prstDash val="dash"/>
              <a:round/>
              <a:headEnd type="arrow"/>
              <a:tailEnd type="arrow"/>
            </a:ln>
            <a:effectLst/>
          </p:spPr>
        </p:cxnSp>
        <p:sp>
          <p:nvSpPr>
            <p:cNvPr id="22533" name="Rectangle 47"/>
            <p:cNvSpPr>
              <a:spLocks noChangeArrowheads="1"/>
            </p:cNvSpPr>
            <p:nvPr/>
          </p:nvSpPr>
          <p:spPr bwMode="auto">
            <a:xfrm>
              <a:off x="0" y="5373216"/>
              <a:ext cx="9144000" cy="148478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US" sz="2400" b="0">
                <a:latin typeface="Arial" pitchFamily="34" charset="0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533400" y="4800600"/>
              <a:ext cx="3212842" cy="831578"/>
              <a:chOff x="381000" y="4648200"/>
              <a:chExt cx="3212842" cy="831578"/>
            </a:xfrm>
          </p:grpSpPr>
          <p:sp>
            <p:nvSpPr>
              <p:cNvPr id="52" name="Text Box 26"/>
              <p:cNvSpPr txBox="1">
                <a:spLocks noChangeArrowheads="1"/>
              </p:cNvSpPr>
              <p:nvPr/>
            </p:nvSpPr>
            <p:spPr bwMode="auto">
              <a:xfrm>
                <a:off x="387350" y="4647772"/>
                <a:ext cx="3206750" cy="341534"/>
              </a:xfrm>
              <a:prstGeom prst="rect">
                <a:avLst/>
              </a:prstGeom>
              <a:solidFill>
                <a:srgbClr val="C2D69B"/>
              </a:solidFill>
              <a:ln w="19050">
                <a:solidFill>
                  <a:srgbClr val="96969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 defTabSz="914400">
                  <a:defRPr/>
                </a:pPr>
                <a:r>
                  <a:rPr lang="en-US" sz="1400" dirty="0">
                    <a:latin typeface="Arial" pitchFamily="34" charset="0"/>
                    <a:ea typeface="MS PGothic" pitchFamily="34" charset="-128"/>
                    <a:cs typeface="+mn-cs"/>
                  </a:rPr>
                  <a:t>Water Use Control</a:t>
                </a:r>
                <a:endParaRPr lang="en-US" b="0" dirty="0"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381000" y="4963324"/>
                <a:ext cx="3200303" cy="516454"/>
                <a:chOff x="1440" y="8663"/>
                <a:chExt cx="2058" cy="411"/>
              </a:xfrm>
            </p:grpSpPr>
            <p:sp>
              <p:nvSpPr>
                <p:cNvPr id="5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40" y="8664"/>
                  <a:ext cx="1201" cy="404"/>
                </a:xfrm>
                <a:prstGeom prst="rect">
                  <a:avLst/>
                </a:prstGeom>
                <a:solidFill>
                  <a:srgbClr val="FBD4B4"/>
                </a:solidFill>
                <a:ln w="19050">
                  <a:solidFill>
                    <a:srgbClr val="969696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defTabSz="914400">
                    <a:defRPr/>
                  </a:pPr>
                  <a:r>
                    <a:rPr lang="en-US" sz="1400" dirty="0">
                      <a:latin typeface="Arial" pitchFamily="34" charset="0"/>
                      <a:ea typeface="MS PGothic" pitchFamily="34" charset="-128"/>
                      <a:cs typeface="+mn-cs"/>
                    </a:rPr>
                    <a:t>End of pipe standards</a:t>
                  </a:r>
                  <a:endParaRPr lang="en-US" b="0" dirty="0">
                    <a:latin typeface="Arial" pitchFamily="34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5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43" y="8664"/>
                  <a:ext cx="880" cy="408"/>
                </a:xfrm>
                <a:prstGeom prst="rect">
                  <a:avLst/>
                </a:prstGeom>
                <a:solidFill>
                  <a:srgbClr val="FBD4B4"/>
                </a:solidFill>
                <a:ln w="19050">
                  <a:solidFill>
                    <a:srgbClr val="969696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defTabSz="914400">
                    <a:defRPr/>
                  </a:pPr>
                  <a:r>
                    <a:rPr lang="en-US" sz="1400" dirty="0">
                      <a:latin typeface="Arial" pitchFamily="34" charset="0"/>
                      <a:ea typeface="MS PGothic" pitchFamily="34" charset="-128"/>
                      <a:cs typeface="+mn-cs"/>
                    </a:rPr>
                    <a:t>Management plans</a:t>
                  </a:r>
                  <a:endParaRPr lang="en-US" b="0" dirty="0">
                    <a:latin typeface="Arial" pitchFamily="34" charset="0"/>
                    <a:ea typeface="MS PGothic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306405" y="-19327989"/>
              <a:ext cx="8837595" cy="26162244"/>
              <a:chOff x="304323" y="-19464938"/>
              <a:chExt cx="8837595" cy="26162244"/>
            </a:xfrm>
          </p:grpSpPr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304306" y="2284560"/>
                <a:ext cx="2760662" cy="588197"/>
              </a:xfrm>
              <a:prstGeom prst="rect">
                <a:avLst/>
              </a:prstGeom>
              <a:solidFill>
                <a:srgbClr val="C2D69B"/>
              </a:solidFill>
              <a:ln w="19050">
                <a:solidFill>
                  <a:srgbClr val="96969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 defTabSz="914400">
                  <a:defRPr/>
                </a:pPr>
                <a:r>
                  <a:rPr lang="en-US" sz="1400" dirty="0">
                    <a:latin typeface="Arial" pitchFamily="34" charset="0"/>
                    <a:ea typeface="MS PGothic" pitchFamily="34" charset="-128"/>
                    <a:cs typeface="+mn-cs"/>
                  </a:rPr>
                  <a:t>Catchment Assessment including current state  </a:t>
                </a:r>
                <a:endParaRPr lang="en-US" b="0" dirty="0"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542" name="Line 20"/>
              <p:cNvSpPr>
                <a:spLocks noChangeShapeType="1"/>
              </p:cNvSpPr>
              <p:nvPr/>
            </p:nvSpPr>
            <p:spPr bwMode="auto">
              <a:xfrm flipH="1" flipV="1">
                <a:off x="8458200" y="5486400"/>
                <a:ext cx="304800" cy="2951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Text Box 35"/>
              <p:cNvSpPr txBox="1">
                <a:spLocks noChangeArrowheads="1"/>
              </p:cNvSpPr>
              <p:nvPr/>
            </p:nvSpPr>
            <p:spPr bwMode="auto">
              <a:xfrm>
                <a:off x="7467412" y="5680719"/>
                <a:ext cx="1674506" cy="1016587"/>
              </a:xfrm>
              <a:prstGeom prst="rect">
                <a:avLst/>
              </a:prstGeom>
              <a:solidFill>
                <a:srgbClr val="92CDDC"/>
              </a:solidFill>
              <a:ln w="1905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/>
                <a:r>
                  <a:rPr lang="en-US" sz="1200">
                    <a:latin typeface="Arial" pitchFamily="34" charset="0"/>
                  </a:rPr>
                  <a:t>Strategic use; International obligations;</a:t>
                </a:r>
              </a:p>
              <a:p>
                <a:pPr algn="ctr" defTabSz="914400"/>
                <a:r>
                  <a:rPr lang="en-US" sz="1200">
                    <a:latin typeface="Arial" pitchFamily="34" charset="0"/>
                  </a:rPr>
                  <a:t> future use; </a:t>
                </a:r>
              </a:p>
              <a:p>
                <a:pPr algn="ctr" defTabSz="914400"/>
                <a:r>
                  <a:rPr lang="en-US" sz="1200">
                    <a:latin typeface="Arial" pitchFamily="34" charset="0"/>
                  </a:rPr>
                  <a:t>inter-basin transfers</a:t>
                </a:r>
                <a:endParaRPr lang="en-US" b="0">
                  <a:latin typeface="Arial" pitchFamily="34" charset="0"/>
                </a:endParaRPr>
              </a:p>
            </p:txBody>
          </p:sp>
          <p:sp>
            <p:nvSpPr>
              <p:cNvPr id="22544" name="Oval 38"/>
              <p:cNvSpPr>
                <a:spLocks noChangeArrowheads="1"/>
              </p:cNvSpPr>
              <p:nvPr/>
            </p:nvSpPr>
            <p:spPr bwMode="auto">
              <a:xfrm rot="830027">
                <a:off x="1642435" y="988958"/>
                <a:ext cx="5283187" cy="1631568"/>
              </a:xfrm>
              <a:prstGeom prst="ellipse">
                <a:avLst/>
              </a:prstGeom>
              <a:noFill/>
              <a:ln w="9525">
                <a:solidFill>
                  <a:srgbClr val="62242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b="0">
                  <a:latin typeface="Arial" pitchFamily="34" charset="0"/>
                </a:endParaRPr>
              </a:p>
            </p:txBody>
          </p:sp>
          <p:grpSp>
            <p:nvGrpSpPr>
              <p:cNvPr id="6" name="Group 48"/>
              <p:cNvGrpSpPr>
                <a:grpSpLocks/>
              </p:cNvGrpSpPr>
              <p:nvPr/>
            </p:nvGrpSpPr>
            <p:grpSpPr bwMode="auto">
              <a:xfrm>
                <a:off x="713042" y="-19464938"/>
                <a:ext cx="7821358" cy="25893713"/>
                <a:chOff x="27242" y="-19341113"/>
                <a:chExt cx="7821358" cy="25893713"/>
              </a:xfrm>
            </p:grpSpPr>
            <p:sp>
              <p:nvSpPr>
                <p:cNvPr id="62" name="AutoShape 4"/>
                <p:cNvSpPr>
                  <a:spLocks noChangeArrowheads="1"/>
                </p:cNvSpPr>
                <p:nvPr/>
              </p:nvSpPr>
              <p:spPr bwMode="auto">
                <a:xfrm>
                  <a:off x="3671393" y="2254867"/>
                  <a:ext cx="2495550" cy="8020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b="0" dirty="0">
                    <a:latin typeface="Arial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3" name="Oval 5"/>
                <p:cNvSpPr>
                  <a:spLocks noChangeArrowheads="1"/>
                </p:cNvSpPr>
                <p:nvPr/>
              </p:nvSpPr>
              <p:spPr bwMode="auto">
                <a:xfrm>
                  <a:off x="1471118" y="1112971"/>
                  <a:ext cx="2852738" cy="1141896"/>
                </a:xfrm>
                <a:prstGeom prst="ellipse">
                  <a:avLst/>
                </a:prstGeom>
                <a:solidFill>
                  <a:srgbClr val="EAF1DD"/>
                </a:solidFill>
                <a:ln w="38100">
                  <a:solidFill>
                    <a:srgbClr val="4E6128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b="0" dirty="0">
                    <a:latin typeface="Arial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254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081066" y="2365014"/>
                  <a:ext cx="1761449" cy="574369"/>
                </a:xfrm>
                <a:prstGeom prst="rect">
                  <a:avLst/>
                </a:prstGeom>
                <a:solidFill>
                  <a:srgbClr val="FDE9D9"/>
                </a:solidFill>
                <a:ln w="19050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/>
                  <a:r>
                    <a:rPr lang="en-US" sz="1600">
                      <a:latin typeface="Arial" pitchFamily="34" charset="0"/>
                    </a:rPr>
                    <a:t>Management Class</a:t>
                  </a:r>
                  <a:endParaRPr lang="en-US" b="0">
                    <a:latin typeface="Arial" pitchFamily="34" charset="0"/>
                  </a:endParaRPr>
                </a:p>
              </p:txBody>
            </p:sp>
            <p:sp>
              <p:nvSpPr>
                <p:cNvPr id="2254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853193" y="1891853"/>
                  <a:ext cx="737270" cy="46864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7242" y="1671389"/>
                  <a:ext cx="1444979" cy="584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/>
                  <a:r>
                    <a:rPr lang="en-US" sz="1200">
                      <a:latin typeface="Arial" pitchFamily="34" charset="0"/>
                    </a:rPr>
                    <a:t>Societal values and aspirations</a:t>
                  </a:r>
                  <a:endParaRPr lang="en-US" sz="1200" b="0">
                    <a:latin typeface="Arial" pitchFamily="34" charset="0"/>
                  </a:endParaRPr>
                </a:p>
              </p:txBody>
            </p:sp>
            <p:sp>
              <p:nvSpPr>
                <p:cNvPr id="22551" name="Line 10"/>
                <p:cNvSpPr>
                  <a:spLocks noChangeShapeType="1"/>
                </p:cNvSpPr>
                <p:nvPr/>
              </p:nvSpPr>
              <p:spPr bwMode="auto">
                <a:xfrm>
                  <a:off x="5334193" y="3054773"/>
                  <a:ext cx="0" cy="45059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471368" y="3474385"/>
                  <a:ext cx="3648075" cy="389832"/>
                </a:xfrm>
                <a:prstGeom prst="rect">
                  <a:avLst/>
                </a:prstGeom>
                <a:solidFill>
                  <a:srgbClr val="C2D69B"/>
                </a:solidFill>
                <a:ln w="19050">
                  <a:solidFill>
                    <a:srgbClr val="969696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defTabSz="914400">
                    <a:defRPr/>
                  </a:pPr>
                  <a:r>
                    <a:rPr lang="en-US" sz="1600" dirty="0">
                      <a:latin typeface="Arial" pitchFamily="34" charset="0"/>
                      <a:ea typeface="MS PGothic" pitchFamily="34" charset="-128"/>
                      <a:cs typeface="+mn-cs"/>
                    </a:rPr>
                    <a:t>Determine RQOs and Reserve</a:t>
                  </a:r>
                  <a:endParaRPr lang="en-US" b="0" dirty="0">
                    <a:latin typeface="Arial" pitchFamily="34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492131" y="5828898"/>
                  <a:ext cx="2133600" cy="598547"/>
                </a:xfrm>
                <a:prstGeom prst="rect">
                  <a:avLst/>
                </a:prstGeom>
                <a:solidFill>
                  <a:srgbClr val="C2D69B"/>
                </a:solidFill>
                <a:ln w="19050">
                  <a:solidFill>
                    <a:srgbClr val="969696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defTabSz="914400">
                    <a:defRPr/>
                  </a:pPr>
                  <a:r>
                    <a:rPr lang="en-US" sz="1400" dirty="0">
                      <a:latin typeface="Arial" pitchFamily="34" charset="0"/>
                      <a:ea typeface="MS PGothic" pitchFamily="34" charset="-128"/>
                      <a:cs typeface="+mn-cs"/>
                    </a:rPr>
                    <a:t>Allocation schedule (quality and quantity)  </a:t>
                  </a:r>
                  <a:endParaRPr lang="en-US" b="0" dirty="0">
                    <a:latin typeface="Arial" pitchFamily="34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7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136281" y="5899620"/>
                  <a:ext cx="1570037" cy="603721"/>
                </a:xfrm>
                <a:prstGeom prst="rect">
                  <a:avLst/>
                </a:prstGeom>
                <a:solidFill>
                  <a:srgbClr val="C2D69B"/>
                </a:solidFill>
                <a:ln w="19050">
                  <a:solidFill>
                    <a:srgbClr val="969696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defTabSz="914400">
                    <a:defRPr/>
                  </a:pPr>
                  <a:r>
                    <a:rPr lang="en-US" sz="1400" dirty="0">
                      <a:latin typeface="Arial" pitchFamily="34" charset="0"/>
                      <a:ea typeface="MS PGothic" pitchFamily="34" charset="-128"/>
                      <a:cs typeface="+mn-cs"/>
                    </a:rPr>
                    <a:t>Water use </a:t>
                  </a:r>
                  <a:r>
                    <a:rPr lang="en-US" sz="1400" dirty="0" err="1">
                      <a:latin typeface="Arial" pitchFamily="34" charset="0"/>
                      <a:ea typeface="MS PGothic" pitchFamily="34" charset="-128"/>
                      <a:cs typeface="+mn-cs"/>
                    </a:rPr>
                    <a:t>authorisations</a:t>
                  </a:r>
                  <a:r>
                    <a:rPr lang="en-US" sz="1400" dirty="0">
                      <a:latin typeface="Arial" pitchFamily="34" charset="0"/>
                      <a:ea typeface="MS PGothic" pitchFamily="34" charset="-128"/>
                      <a:cs typeface="+mn-cs"/>
                    </a:rPr>
                    <a:t> </a:t>
                  </a:r>
                  <a:endParaRPr lang="en-US" b="0" dirty="0">
                    <a:latin typeface="Arial" pitchFamily="34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255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724023" y="6246999"/>
                  <a:ext cx="72683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75731" y="3593404"/>
                  <a:ext cx="2314575" cy="351883"/>
                </a:xfrm>
                <a:prstGeom prst="rect">
                  <a:avLst/>
                </a:prstGeom>
                <a:solidFill>
                  <a:srgbClr val="C2D69B"/>
                </a:solidFill>
                <a:ln w="19050">
                  <a:solidFill>
                    <a:srgbClr val="969696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defTabSz="914400">
                    <a:defRPr/>
                  </a:pPr>
                  <a:r>
                    <a:rPr lang="en-US" sz="1400" dirty="0">
                      <a:latin typeface="Arial" pitchFamily="34" charset="0"/>
                      <a:ea typeface="MS PGothic" pitchFamily="34" charset="-128"/>
                      <a:cs typeface="+mn-cs"/>
                    </a:rPr>
                    <a:t>Monitoring</a:t>
                  </a:r>
                  <a:endParaRPr lang="en-US" b="0" dirty="0">
                    <a:latin typeface="Arial" pitchFamily="34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281112" y="3994649"/>
                  <a:ext cx="2309686" cy="335210"/>
                  <a:chOff x="1440" y="8663"/>
                  <a:chExt cx="2058" cy="414"/>
                </a:xfrm>
              </p:grpSpPr>
              <p:sp>
                <p:nvSpPr>
                  <p:cNvPr id="8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" y="8662"/>
                    <a:ext cx="1198" cy="345"/>
                  </a:xfrm>
                  <a:prstGeom prst="rect">
                    <a:avLst/>
                  </a:prstGeom>
                  <a:solidFill>
                    <a:srgbClr val="FBD4B4"/>
                  </a:solidFill>
                  <a:ln w="19050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 algn="ctr" defTabSz="914400">
                      <a:defRPr/>
                    </a:pPr>
                    <a:r>
                      <a:rPr lang="en-US" sz="1400">
                        <a:latin typeface="Arial" pitchFamily="34" charset="0"/>
                        <a:ea typeface="MS PGothic" pitchFamily="34" charset="-128"/>
                        <a:cs typeface="+mn-cs"/>
                      </a:rPr>
                      <a:t>Compliance</a:t>
                    </a:r>
                    <a:endParaRPr lang="en-US" b="0">
                      <a:latin typeface="Arial" pitchFamily="34" charset="0"/>
                      <a:ea typeface="MS PGothic" pitchFamily="34" charset="-128"/>
                      <a:cs typeface="+mn-cs"/>
                    </a:endParaRPr>
                  </a:p>
                </p:txBody>
              </p:sp>
              <p:sp>
                <p:nvSpPr>
                  <p:cNvPr id="9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3" y="8662"/>
                    <a:ext cx="853" cy="352"/>
                  </a:xfrm>
                  <a:prstGeom prst="rect">
                    <a:avLst/>
                  </a:prstGeom>
                  <a:solidFill>
                    <a:srgbClr val="FBD4B4"/>
                  </a:solidFill>
                  <a:ln w="19050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 algn="ctr" defTabSz="914400">
                      <a:defRPr/>
                    </a:pPr>
                    <a:r>
                      <a:rPr lang="en-US" sz="1400">
                        <a:latin typeface="Arial" pitchFamily="34" charset="0"/>
                        <a:ea typeface="MS PGothic" pitchFamily="34" charset="-128"/>
                        <a:cs typeface="+mn-cs"/>
                      </a:rPr>
                      <a:t>State</a:t>
                    </a:r>
                    <a:endParaRPr lang="en-US" b="0">
                      <a:latin typeface="Arial" pitchFamily="34" charset="0"/>
                      <a:ea typeface="MS PGothic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255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145318" y="-19341113"/>
                  <a:ext cx="0" cy="23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9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202700" y="2974193"/>
                  <a:ext cx="0" cy="61240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30"/>
                <p:cNvGrpSpPr>
                  <a:grpSpLocks/>
                </p:cNvGrpSpPr>
                <p:nvPr/>
              </p:nvGrpSpPr>
              <p:grpSpPr bwMode="auto">
                <a:xfrm>
                  <a:off x="3628040" y="4304719"/>
                  <a:ext cx="4220560" cy="1279782"/>
                  <a:chOff x="7092" y="6584"/>
                  <a:chExt cx="4044" cy="1037"/>
                </a:xfrm>
              </p:grpSpPr>
              <p:sp>
                <p:nvSpPr>
                  <p:cNvPr id="22567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0" y="6901"/>
                    <a:ext cx="1317" cy="720"/>
                  </a:xfrm>
                  <a:prstGeom prst="rect">
                    <a:avLst/>
                  </a:prstGeom>
                  <a:solidFill>
                    <a:srgbClr val="FBD4B4"/>
                  </a:solidFill>
                  <a:ln w="1905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914400"/>
                    <a:r>
                      <a:rPr lang="en-US" sz="1400">
                        <a:latin typeface="Arial" pitchFamily="34" charset="0"/>
                      </a:rPr>
                      <a:t>Resource Management Strategy</a:t>
                    </a:r>
                    <a:endParaRPr lang="en-US" b="0">
                      <a:latin typeface="Arial" pitchFamily="34" charset="0"/>
                    </a:endParaRPr>
                  </a:p>
                </p:txBody>
              </p:sp>
              <p:sp>
                <p:nvSpPr>
                  <p:cNvPr id="2256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92" y="6584"/>
                    <a:ext cx="4044" cy="317"/>
                  </a:xfrm>
                  <a:prstGeom prst="rect">
                    <a:avLst/>
                  </a:prstGeom>
                  <a:solidFill>
                    <a:srgbClr val="C2D69B"/>
                  </a:solidFill>
                  <a:ln w="1905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914400"/>
                    <a:r>
                      <a:rPr lang="en-US" sz="1400">
                        <a:latin typeface="Arial" pitchFamily="34" charset="0"/>
                      </a:rPr>
                      <a:t>Catchment Management Strategy</a:t>
                    </a:r>
                    <a:endParaRPr lang="en-US" b="0">
                      <a:latin typeface="Arial" pitchFamily="34" charset="0"/>
                    </a:endParaRPr>
                  </a:p>
                </p:txBody>
              </p:sp>
              <p:sp>
                <p:nvSpPr>
                  <p:cNvPr id="2256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95" y="6901"/>
                    <a:ext cx="1218" cy="706"/>
                  </a:xfrm>
                  <a:prstGeom prst="rect">
                    <a:avLst/>
                  </a:prstGeom>
                  <a:solidFill>
                    <a:srgbClr val="FBD4B4"/>
                  </a:solidFill>
                  <a:ln w="1905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914400"/>
                    <a:r>
                      <a:rPr lang="en-US" sz="1400">
                        <a:latin typeface="Arial" pitchFamily="34" charset="0"/>
                      </a:rPr>
                      <a:t>Other strategies</a:t>
                    </a:r>
                    <a:endParaRPr lang="en-US" b="0">
                      <a:latin typeface="Arial" pitchFamily="34" charset="0"/>
                    </a:endParaRPr>
                  </a:p>
                </p:txBody>
              </p:sp>
              <p:sp>
                <p:nvSpPr>
                  <p:cNvPr id="2257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62" y="6901"/>
                    <a:ext cx="1515" cy="706"/>
                  </a:xfrm>
                  <a:prstGeom prst="rect">
                    <a:avLst/>
                  </a:prstGeom>
                  <a:solidFill>
                    <a:srgbClr val="FBD4B4"/>
                  </a:solidFill>
                  <a:ln w="1905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914400"/>
                    <a:r>
                      <a:rPr lang="en-US" sz="1400">
                        <a:latin typeface="Arial" pitchFamily="34" charset="0"/>
                      </a:rPr>
                      <a:t>Source Directed Management Strategy</a:t>
                    </a:r>
                    <a:endParaRPr lang="en-US" b="0"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2256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194006" y="4347263"/>
                  <a:ext cx="0" cy="34165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2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5334000" y="5638800"/>
                  <a:ext cx="0" cy="25622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166443" y="1207842"/>
                  <a:ext cx="1506538" cy="551974"/>
                </a:xfrm>
                <a:prstGeom prst="rect">
                  <a:avLst/>
                </a:prstGeom>
                <a:solidFill>
                  <a:srgbClr val="FDE9D9"/>
                </a:solidFill>
                <a:ln w="19050">
                  <a:solidFill>
                    <a:srgbClr val="969696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defTabSz="914400">
                    <a:defRPr/>
                  </a:pPr>
                  <a:r>
                    <a:rPr lang="en-US" sz="1600" dirty="0">
                      <a:latin typeface="Arial" pitchFamily="34" charset="0"/>
                      <a:ea typeface="MS PGothic" pitchFamily="34" charset="-128"/>
                      <a:cs typeface="+mn-cs"/>
                    </a:rPr>
                    <a:t>Catchment</a:t>
                  </a:r>
                </a:p>
                <a:p>
                  <a:pPr algn="ctr" defTabSz="914400">
                    <a:defRPr/>
                  </a:pPr>
                  <a:r>
                    <a:rPr lang="en-US" sz="1600" dirty="0">
                      <a:latin typeface="Arial" pitchFamily="34" charset="0"/>
                      <a:ea typeface="MS PGothic" pitchFamily="34" charset="-128"/>
                      <a:cs typeface="+mn-cs"/>
                    </a:rPr>
                    <a:t>Vision</a:t>
                  </a:r>
                  <a:endParaRPr lang="en-US" b="0" dirty="0">
                    <a:latin typeface="Arial" pitchFamily="34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2564" name="Line 40"/>
                <p:cNvSpPr>
                  <a:spLocks noChangeShapeType="1"/>
                </p:cNvSpPr>
                <p:nvPr/>
              </p:nvSpPr>
              <p:spPr bwMode="auto">
                <a:xfrm>
                  <a:off x="4294944" y="1737786"/>
                  <a:ext cx="839861" cy="43964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081396" y="1736497"/>
                  <a:ext cx="1688417" cy="438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/>
                  <a:r>
                    <a:rPr lang="en-US" sz="1200">
                      <a:latin typeface="Arial" pitchFamily="34" charset="0"/>
                    </a:rPr>
                    <a:t>Desired state of water resources</a:t>
                  </a:r>
                  <a:endParaRPr lang="en-US" b="0">
                    <a:latin typeface="Arial" pitchFamily="34" charset="0"/>
                  </a:endParaRPr>
                </a:p>
              </p:txBody>
            </p:sp>
            <p:sp>
              <p:nvSpPr>
                <p:cNvPr id="22566" name="Line 10"/>
                <p:cNvSpPr>
                  <a:spLocks noChangeShapeType="1"/>
                </p:cNvSpPr>
                <p:nvPr/>
              </p:nvSpPr>
              <p:spPr bwMode="auto">
                <a:xfrm>
                  <a:off x="5334000" y="3886200"/>
                  <a:ext cx="0" cy="45059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cxnSp>
          <p:nvCxnSpPr>
            <p:cNvPr id="22536" name="Straight Arrow Connector 90"/>
            <p:cNvCxnSpPr>
              <a:cxnSpLocks noChangeShapeType="1"/>
            </p:cNvCxnSpPr>
            <p:nvPr/>
          </p:nvCxnSpPr>
          <p:spPr bwMode="auto">
            <a:xfrm rot="16200000" flipH="1">
              <a:off x="6871070" y="3086099"/>
              <a:ext cx="381000" cy="304800"/>
            </a:xfrm>
            <a:prstGeom prst="straightConnector1">
              <a:avLst/>
            </a:prstGeom>
            <a:noFill/>
            <a:ln w="19050" algn="ctr">
              <a:solidFill>
                <a:srgbClr val="990000"/>
              </a:solidFill>
              <a:prstDash val="lgDash"/>
              <a:round/>
              <a:headEnd type="arrow" w="med" len="med"/>
              <a:tailEnd type="arrow" w="med" len="med"/>
            </a:ln>
          </p:spPr>
        </p:cxnSp>
        <p:sp>
          <p:nvSpPr>
            <p:cNvPr id="22537" name="Oval 91"/>
            <p:cNvSpPr>
              <a:spLocks noChangeArrowheads="1"/>
            </p:cNvSpPr>
            <p:nvPr/>
          </p:nvSpPr>
          <p:spPr bwMode="auto">
            <a:xfrm>
              <a:off x="6589028" y="3488788"/>
              <a:ext cx="990600" cy="381000"/>
            </a:xfrm>
            <a:prstGeom prst="ellipse">
              <a:avLst/>
            </a:prstGeom>
            <a:noFill/>
            <a:ln w="9525" algn="ctr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ZA" sz="2400" b="0">
                <a:latin typeface="Arial" pitchFamily="34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 rot="16200000" flipH="1">
              <a:off x="3200392" y="3047662"/>
              <a:ext cx="1295414" cy="1295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  <a:lumOff val="35000"/>
                </a:schemeClr>
              </a:solidFill>
              <a:prstDash val="dash"/>
              <a:round/>
              <a:headEnd type="arrow"/>
              <a:tailEnd type="arrow"/>
            </a:ln>
            <a:effectLst/>
          </p:spPr>
        </p:cxnSp>
        <p:sp>
          <p:nvSpPr>
            <p:cNvPr id="22539" name="Line 23"/>
            <p:cNvSpPr>
              <a:spLocks noChangeShapeType="1"/>
            </p:cNvSpPr>
            <p:nvPr/>
          </p:nvSpPr>
          <p:spPr bwMode="auto">
            <a:xfrm flipV="1">
              <a:off x="1800665" y="5672948"/>
              <a:ext cx="0" cy="6530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22"/>
            <p:cNvSpPr>
              <a:spLocks noChangeShapeType="1"/>
            </p:cNvSpPr>
            <p:nvPr/>
          </p:nvSpPr>
          <p:spPr bwMode="auto">
            <a:xfrm flipH="1">
              <a:off x="1809810" y="6316394"/>
              <a:ext cx="9911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341438"/>
            <a:ext cx="8229600" cy="3944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The WRCS provide guidelines and procedures for setting different MC (MCs)</a:t>
            </a:r>
            <a:r>
              <a:rPr lang="en-US" sz="2000" dirty="0" smtClean="0">
                <a:ea typeface="ＭＳ Ｐゴシック" charset="-128"/>
              </a:rPr>
              <a:t> 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ea typeface="ＭＳ Ｐゴシック" charset="-128"/>
              </a:rPr>
              <a:t>MC describes what state the water resources need to be in to satisfy beneficial use;</a:t>
            </a:r>
            <a:endParaRPr lang="en-US" sz="20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MC facilitates the balance between protection and use of the water resources;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MC is defined by taking into account the social, economic &amp; ecological landscape;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Process requires co-operation &amp; transparency with all stakeholders</a:t>
            </a:r>
            <a:r>
              <a:rPr lang="en-US" sz="2000" b="1" dirty="0" smtClean="0">
                <a:latin typeface="Arial" pitchFamily="34" charset="0"/>
                <a:ea typeface="ＭＳ Ｐゴシック"/>
                <a:cs typeface="ＭＳ Ｐゴシック"/>
              </a:rPr>
              <a:t>.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979613" y="735013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/>
              <a:t>CLASSIFICATION </a:t>
            </a:r>
            <a:r>
              <a:rPr lang="en-US" sz="2400" b="1" dirty="0" smtClean="0"/>
              <a:t>SYSTEM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609600" y="54927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2800" b="1"/>
              <a:t> THREE MANAGEMENT CLASSES (MC)</a:t>
            </a:r>
          </a:p>
        </p:txBody>
      </p:sp>
      <p:graphicFrame>
        <p:nvGraphicFramePr>
          <p:cNvPr id="58408" name="Group 40"/>
          <p:cNvGraphicFramePr>
            <a:graphicFrameLocks noGrp="1"/>
          </p:cNvGraphicFramePr>
          <p:nvPr/>
        </p:nvGraphicFramePr>
        <p:xfrm>
          <a:off x="1524000" y="1125538"/>
          <a:ext cx="6096000" cy="32512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Classes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Description of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Ecological categories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Class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Minimally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A-B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Class II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Moderately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Class III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Heavily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  &amp; lower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9" name="Rectangle 2"/>
          <p:cNvSpPr txBox="1">
            <a:spLocks noChangeArrowheads="1"/>
          </p:cNvSpPr>
          <p:nvPr/>
        </p:nvSpPr>
        <p:spPr bwMode="auto">
          <a:xfrm>
            <a:off x="1258888" y="4652963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r>
              <a:rPr lang="en-US" sz="1600" b="1"/>
              <a:t>Ecological Category (EC) - </a:t>
            </a:r>
            <a:r>
              <a:rPr lang="en-US" sz="1600"/>
              <a:t>means the assigned ecological condition to a water resource in terms of the deviation of its biophysical components from a pre-development condition.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620713"/>
            <a:ext cx="7632700" cy="522271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RESOURCE QUALITY OBJECTIVES (RQOS)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41438"/>
            <a:ext cx="8229600" cy="41592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1800" b="1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ea typeface="ＭＳ Ｐゴシック"/>
                <a:cs typeface="Arial" pitchFamily="34" charset="0"/>
              </a:rPr>
              <a:t>RQOs are numeric or descriptive statements of conditions which should be met in the receiving water resource;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RQOs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represent the requirements for water quantity, quality, and habitat and biotic integrity to be maintained in aquatic ecosystems.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They are targets that can be measured/audited, and can be used as benchmarks to monitor a combined resource that may have several licensed users.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ea typeface="ＭＳ Ｐゴシック"/>
                <a:cs typeface="Arial" pitchFamily="34" charset="0"/>
              </a:rPr>
              <a:t>RQOs provide measurable goals that give direction as to how the resources need to be managed.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214282" y="549275"/>
            <a:ext cx="8643998" cy="8636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THE LINK OF RQOS WITH WATER RESOURCE CLASSIFICATION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66721" y="1372687"/>
            <a:ext cx="4903802" cy="4117975"/>
            <a:chOff x="2798" y="897"/>
            <a:chExt cx="5964" cy="8300"/>
          </a:xfrm>
        </p:grpSpPr>
        <p:sp>
          <p:nvSpPr>
            <p:cNvPr id="22532" name="Oval 5"/>
            <p:cNvSpPr>
              <a:spLocks noChangeAspect="1" noChangeArrowheads="1"/>
            </p:cNvSpPr>
            <p:nvPr/>
          </p:nvSpPr>
          <p:spPr bwMode="auto">
            <a:xfrm>
              <a:off x="4682" y="1901"/>
              <a:ext cx="2244" cy="1575"/>
            </a:xfrm>
            <a:prstGeom prst="ellipse">
              <a:avLst/>
            </a:prstGeom>
            <a:noFill/>
            <a:ln w="76200">
              <a:solidFill>
                <a:srgbClr val="D3DFEE"/>
              </a:solidFill>
              <a:round/>
              <a:headEnd/>
              <a:tailEnd/>
            </a:ln>
          </p:spPr>
          <p:txBody>
            <a:bodyPr lIns="9144" tIns="9144" rIns="9144" bIns="9144" anchor="ctr"/>
            <a:lstStyle/>
            <a:p>
              <a:pPr algn="ctr"/>
              <a:r>
                <a:rPr lang="en-US" sz="1000" b="1" dirty="0">
                  <a:latin typeface="Calibri" pitchFamily="34" charset="0"/>
                </a:rPr>
                <a:t>Classification of Water Resources</a:t>
              </a:r>
              <a:endParaRPr lang="en-US" sz="2400" dirty="0"/>
            </a:p>
          </p:txBody>
        </p:sp>
        <p:sp>
          <p:nvSpPr>
            <p:cNvPr id="22533" name="Oval 6"/>
            <p:cNvSpPr>
              <a:spLocks noChangeAspect="1" noChangeArrowheads="1"/>
            </p:cNvSpPr>
            <p:nvPr/>
          </p:nvSpPr>
          <p:spPr bwMode="auto">
            <a:xfrm>
              <a:off x="4742" y="3797"/>
              <a:ext cx="2244" cy="1237"/>
            </a:xfrm>
            <a:prstGeom prst="ellipse">
              <a:avLst/>
            </a:prstGeom>
            <a:noFill/>
            <a:ln w="76200">
              <a:solidFill>
                <a:srgbClr val="D3DFEE"/>
              </a:solidFill>
              <a:round/>
              <a:headEnd/>
              <a:tailEnd/>
            </a:ln>
          </p:spPr>
          <p:txBody>
            <a:bodyPr lIns="9144" tIns="9144" rIns="9144" bIns="9144" anchor="ctr"/>
            <a:lstStyle/>
            <a:p>
              <a:pPr algn="ctr"/>
              <a:r>
                <a:rPr lang="en-US" sz="1000" b="1" dirty="0">
                  <a:latin typeface="Calibri" pitchFamily="34" charset="0"/>
                </a:rPr>
                <a:t>Management Class for each resource unit</a:t>
              </a:r>
              <a:endParaRPr lang="en-US" sz="2400" dirty="0"/>
            </a:p>
          </p:txBody>
        </p:sp>
        <p:sp>
          <p:nvSpPr>
            <p:cNvPr id="22534" name="Oval 7"/>
            <p:cNvSpPr>
              <a:spLocks noChangeAspect="1" noChangeArrowheads="1"/>
            </p:cNvSpPr>
            <p:nvPr/>
          </p:nvSpPr>
          <p:spPr bwMode="auto">
            <a:xfrm>
              <a:off x="4742" y="5167"/>
              <a:ext cx="2244" cy="1712"/>
            </a:xfrm>
            <a:prstGeom prst="ellipse">
              <a:avLst/>
            </a:prstGeom>
            <a:noFill/>
            <a:ln w="76200">
              <a:solidFill>
                <a:srgbClr val="D3DFEE"/>
              </a:solidFill>
              <a:round/>
              <a:headEnd/>
              <a:tailEnd/>
            </a:ln>
          </p:spPr>
          <p:txBody>
            <a:bodyPr lIns="9144" tIns="9144" rIns="9144" bIns="9144" anchor="ctr"/>
            <a:lstStyle/>
            <a:p>
              <a:pPr algn="ctr"/>
              <a:r>
                <a:rPr lang="en-US" sz="1000" b="1" dirty="0">
                  <a:latin typeface="Calibri" pitchFamily="34" charset="0"/>
                </a:rPr>
                <a:t>Resource Quality Objectives </a:t>
              </a:r>
            </a:p>
            <a:p>
              <a:pPr algn="ctr"/>
              <a:r>
                <a:rPr lang="en-US" sz="1000" b="1" dirty="0">
                  <a:latin typeface="Calibri" pitchFamily="34" charset="0"/>
                </a:rPr>
                <a:t>(Quantity, quality, habitat, biota)</a:t>
              </a:r>
              <a:endParaRPr lang="en-US" sz="2400" dirty="0"/>
            </a:p>
          </p:txBody>
        </p:sp>
        <p:sp>
          <p:nvSpPr>
            <p:cNvPr id="22535" name="Oval 8"/>
            <p:cNvSpPr>
              <a:spLocks noChangeAspect="1" noChangeArrowheads="1"/>
            </p:cNvSpPr>
            <p:nvPr/>
          </p:nvSpPr>
          <p:spPr bwMode="auto">
            <a:xfrm>
              <a:off x="2894" y="3168"/>
              <a:ext cx="2245" cy="839"/>
            </a:xfrm>
            <a:prstGeom prst="ellipse">
              <a:avLst/>
            </a:prstGeom>
            <a:noFill/>
            <a:ln w="76200">
              <a:solidFill>
                <a:srgbClr val="D3DFEE"/>
              </a:solidFill>
              <a:round/>
              <a:headEnd/>
              <a:tailEnd/>
            </a:ln>
          </p:spPr>
          <p:txBody>
            <a:bodyPr lIns="9144" tIns="9144" rIns="9144" bIns="9144" anchor="ctr"/>
            <a:lstStyle/>
            <a:p>
              <a:pPr algn="ctr"/>
              <a:r>
                <a:rPr lang="en-US" sz="1000" b="1" dirty="0">
                  <a:latin typeface="Calibri" pitchFamily="34" charset="0"/>
                </a:rPr>
                <a:t>Ecological Requirements</a:t>
              </a:r>
              <a:endParaRPr lang="en-US" sz="2400" dirty="0"/>
            </a:p>
          </p:txBody>
        </p:sp>
        <p:sp>
          <p:nvSpPr>
            <p:cNvPr id="22536" name="Oval 9"/>
            <p:cNvSpPr>
              <a:spLocks noChangeAspect="1" noChangeArrowheads="1"/>
            </p:cNvSpPr>
            <p:nvPr/>
          </p:nvSpPr>
          <p:spPr bwMode="auto">
            <a:xfrm>
              <a:off x="6517" y="3168"/>
              <a:ext cx="2245" cy="839"/>
            </a:xfrm>
            <a:prstGeom prst="ellipse">
              <a:avLst/>
            </a:prstGeom>
            <a:noFill/>
            <a:ln w="76200">
              <a:solidFill>
                <a:srgbClr val="D3DFEE"/>
              </a:solidFill>
              <a:round/>
              <a:headEnd/>
              <a:tailEnd/>
            </a:ln>
          </p:spPr>
          <p:txBody>
            <a:bodyPr lIns="9144" tIns="9144" rIns="9144" bIns="9144" anchor="ctr"/>
            <a:lstStyle/>
            <a:p>
              <a:pPr algn="ctr"/>
              <a:r>
                <a:rPr lang="en-US" sz="1000" b="1" dirty="0">
                  <a:latin typeface="Calibri" pitchFamily="34" charset="0"/>
                </a:rPr>
                <a:t>User Requirements</a:t>
              </a:r>
              <a:endParaRPr lang="en-US" sz="2400" dirty="0"/>
            </a:p>
          </p:txBody>
        </p:sp>
        <p:sp>
          <p:nvSpPr>
            <p:cNvPr id="123914" name="AutoShape 10"/>
            <p:cNvSpPr>
              <a:spLocks noChangeArrowheads="1"/>
            </p:cNvSpPr>
            <p:nvPr/>
          </p:nvSpPr>
          <p:spPr bwMode="auto">
            <a:xfrm>
              <a:off x="5695" y="3057"/>
              <a:ext cx="300" cy="886"/>
            </a:xfrm>
            <a:prstGeom prst="downArrow">
              <a:avLst>
                <a:gd name="adj1" fmla="val 50000"/>
                <a:gd name="adj2" fmla="val 7375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ZA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3915" name="AutoShape 11"/>
            <p:cNvSpPr>
              <a:spLocks noChangeArrowheads="1"/>
            </p:cNvSpPr>
            <p:nvPr/>
          </p:nvSpPr>
          <p:spPr bwMode="auto">
            <a:xfrm>
              <a:off x="5655" y="4861"/>
              <a:ext cx="300" cy="346"/>
            </a:xfrm>
            <a:prstGeom prst="downArrow">
              <a:avLst>
                <a:gd name="adj1" fmla="val 50000"/>
                <a:gd name="adj2" fmla="val 62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ZA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3916" name="AutoShape 12"/>
            <p:cNvSpPr>
              <a:spLocks noChangeArrowheads="1"/>
            </p:cNvSpPr>
            <p:nvPr/>
          </p:nvSpPr>
          <p:spPr bwMode="auto">
            <a:xfrm rot="-1878386">
              <a:off x="4608" y="2887"/>
              <a:ext cx="627" cy="39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en-ZA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3917" name="AutoShape 13"/>
            <p:cNvSpPr>
              <a:spLocks noChangeArrowheads="1"/>
            </p:cNvSpPr>
            <p:nvPr/>
          </p:nvSpPr>
          <p:spPr bwMode="auto">
            <a:xfrm rot="12710815">
              <a:off x="6372" y="2775"/>
              <a:ext cx="670" cy="48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ZA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541" name="Oval 14"/>
            <p:cNvSpPr>
              <a:spLocks noChangeAspect="1" noChangeArrowheads="1"/>
            </p:cNvSpPr>
            <p:nvPr/>
          </p:nvSpPr>
          <p:spPr bwMode="auto">
            <a:xfrm>
              <a:off x="4608" y="7042"/>
              <a:ext cx="2435" cy="874"/>
            </a:xfrm>
            <a:prstGeom prst="ellipse">
              <a:avLst/>
            </a:prstGeom>
            <a:noFill/>
            <a:ln w="76200">
              <a:solidFill>
                <a:srgbClr val="D3DFEE"/>
              </a:solidFill>
              <a:round/>
              <a:headEnd/>
              <a:tailEnd/>
            </a:ln>
          </p:spPr>
          <p:txBody>
            <a:bodyPr lIns="9144" tIns="9144" rIns="9144" bIns="9144" anchor="ctr"/>
            <a:lstStyle/>
            <a:p>
              <a:pPr algn="ctr"/>
              <a:r>
                <a:rPr lang="en-US" sz="1000" b="1" dirty="0">
                  <a:latin typeface="Calibri" pitchFamily="34" charset="0"/>
                </a:rPr>
                <a:t>Develop Implementation &amp; monitoring plan</a:t>
              </a:r>
            </a:p>
          </p:txBody>
        </p:sp>
        <p:sp>
          <p:nvSpPr>
            <p:cNvPr id="22542" name="Oval 15"/>
            <p:cNvSpPr>
              <a:spLocks noChangeAspect="1" noChangeArrowheads="1"/>
            </p:cNvSpPr>
            <p:nvPr/>
          </p:nvSpPr>
          <p:spPr bwMode="auto">
            <a:xfrm>
              <a:off x="2798" y="7543"/>
              <a:ext cx="2436" cy="1654"/>
            </a:xfrm>
            <a:prstGeom prst="ellipse">
              <a:avLst/>
            </a:prstGeom>
            <a:noFill/>
            <a:ln w="76200">
              <a:solidFill>
                <a:srgbClr val="D3DFEE"/>
              </a:solidFill>
              <a:round/>
              <a:headEnd/>
              <a:tailEnd/>
            </a:ln>
          </p:spPr>
          <p:txBody>
            <a:bodyPr lIns="9144" tIns="9144" rIns="9144" bIns="9144" anchor="ctr"/>
            <a:lstStyle/>
            <a:p>
              <a:pPr algn="ctr"/>
              <a:r>
                <a:rPr lang="en-US" sz="1000" b="1" dirty="0">
                  <a:latin typeface="Calibri" pitchFamily="34" charset="0"/>
                </a:rPr>
                <a:t>Implementation of Ecological Requirements through Source Directed Controls</a:t>
              </a:r>
              <a:endParaRPr lang="en-US" sz="2400" dirty="0"/>
            </a:p>
          </p:txBody>
        </p:sp>
        <p:sp>
          <p:nvSpPr>
            <p:cNvPr id="22543" name="Oval 16"/>
            <p:cNvSpPr>
              <a:spLocks noChangeAspect="1" noChangeArrowheads="1"/>
            </p:cNvSpPr>
            <p:nvPr/>
          </p:nvSpPr>
          <p:spPr bwMode="auto">
            <a:xfrm>
              <a:off x="6238" y="7744"/>
              <a:ext cx="2435" cy="1372"/>
            </a:xfrm>
            <a:prstGeom prst="ellipse">
              <a:avLst/>
            </a:prstGeom>
            <a:noFill/>
            <a:ln w="76200">
              <a:solidFill>
                <a:srgbClr val="D3DFEE"/>
              </a:solidFill>
              <a:round/>
              <a:headEnd/>
              <a:tailEnd/>
            </a:ln>
          </p:spPr>
          <p:txBody>
            <a:bodyPr lIns="9144" tIns="9144" rIns="9144" bIns="9144" anchor="ctr"/>
            <a:lstStyle/>
            <a:p>
              <a:pPr algn="ctr"/>
              <a:r>
                <a:rPr lang="en-US" sz="1000" b="1" dirty="0">
                  <a:latin typeface="Calibri" pitchFamily="34" charset="0"/>
                </a:rPr>
                <a:t>Implementation of User Requirements through Source Directed Controls</a:t>
              </a:r>
              <a:endParaRPr lang="en-US" sz="2400" dirty="0"/>
            </a:p>
          </p:txBody>
        </p:sp>
        <p:sp>
          <p:nvSpPr>
            <p:cNvPr id="123921" name="AutoShape 17"/>
            <p:cNvSpPr>
              <a:spLocks noChangeArrowheads="1"/>
            </p:cNvSpPr>
            <p:nvPr/>
          </p:nvSpPr>
          <p:spPr bwMode="auto">
            <a:xfrm rot="2645869">
              <a:off x="6565" y="7636"/>
              <a:ext cx="550" cy="30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pPr>
                <a:defRPr/>
              </a:pPr>
              <a:endParaRPr lang="en-ZA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3922" name="AutoShape 18"/>
            <p:cNvSpPr>
              <a:spLocks noChangeArrowheads="1"/>
            </p:cNvSpPr>
            <p:nvPr/>
          </p:nvSpPr>
          <p:spPr bwMode="auto">
            <a:xfrm rot="8152635">
              <a:off x="4670" y="7613"/>
              <a:ext cx="565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en-ZA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3923" name="AutoShape 19"/>
            <p:cNvSpPr>
              <a:spLocks noChangeArrowheads="1"/>
            </p:cNvSpPr>
            <p:nvPr/>
          </p:nvSpPr>
          <p:spPr bwMode="auto">
            <a:xfrm>
              <a:off x="5695" y="6704"/>
              <a:ext cx="260" cy="454"/>
            </a:xfrm>
            <a:prstGeom prst="downArrow">
              <a:avLst>
                <a:gd name="adj1" fmla="val 50000"/>
                <a:gd name="adj2" fmla="val 43774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ZA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547" name="Oval 20"/>
            <p:cNvSpPr>
              <a:spLocks noChangeAspect="1" noChangeArrowheads="1"/>
            </p:cNvSpPr>
            <p:nvPr/>
          </p:nvSpPr>
          <p:spPr bwMode="auto">
            <a:xfrm>
              <a:off x="4682" y="897"/>
              <a:ext cx="2245" cy="839"/>
            </a:xfrm>
            <a:prstGeom prst="ellipse">
              <a:avLst/>
            </a:prstGeom>
            <a:noFill/>
            <a:ln w="76200">
              <a:solidFill>
                <a:srgbClr val="D3DFEE"/>
              </a:solidFill>
              <a:round/>
              <a:headEnd/>
              <a:tailEnd/>
            </a:ln>
          </p:spPr>
          <p:txBody>
            <a:bodyPr lIns="9144" tIns="9144" rIns="9144" bIns="9144" anchor="ctr"/>
            <a:lstStyle/>
            <a:p>
              <a:pPr algn="ctr"/>
              <a:r>
                <a:rPr lang="en-US" sz="1000" b="1" dirty="0">
                  <a:latin typeface="Calibri" pitchFamily="34" charset="0"/>
                </a:rPr>
                <a:t>Vision for the Resource</a:t>
              </a:r>
              <a:endParaRPr lang="en-US" sz="2400" dirty="0"/>
            </a:p>
          </p:txBody>
        </p:sp>
        <p:sp>
          <p:nvSpPr>
            <p:cNvPr id="123925" name="AutoShape 21"/>
            <p:cNvSpPr>
              <a:spLocks noChangeArrowheads="1"/>
            </p:cNvSpPr>
            <p:nvPr/>
          </p:nvSpPr>
          <p:spPr bwMode="auto">
            <a:xfrm>
              <a:off x="5695" y="1617"/>
              <a:ext cx="260" cy="458"/>
            </a:xfrm>
            <a:prstGeom prst="downArrow">
              <a:avLst>
                <a:gd name="adj1" fmla="val 50000"/>
                <a:gd name="adj2" fmla="val 43774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ZA">
                <a:ea typeface="ＭＳ Ｐゴシック" pitchFamily="34" charset="-128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857233"/>
            <a:ext cx="6858048" cy="642941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Classification and RQOs Determination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34" y="1571612"/>
            <a:ext cx="8229600" cy="3643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The determination of classes and  RQOs is a step-wise  process consisting of: 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Assessment of the study area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and delineate the IUAs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Identify and evaluate the scenarios 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Setting of the class, </a:t>
            </a:r>
            <a:r>
              <a:rPr lang="en-US" sz="2400" dirty="0" err="1" smtClean="0"/>
              <a:t>userspecs</a:t>
            </a:r>
            <a:r>
              <a:rPr lang="en-US" sz="2400" dirty="0" smtClean="0"/>
              <a:t> and </a:t>
            </a:r>
            <a:r>
              <a:rPr lang="en-US" sz="2400" dirty="0" err="1" smtClean="0"/>
              <a:t>ecospecs</a:t>
            </a:r>
            <a:endParaRPr lang="en-US" sz="2400" dirty="0" smtClean="0"/>
          </a:p>
          <a:p>
            <a:pPr marL="342900" lvl="0" indent="-3429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Stakeholder engagement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7975</TotalTime>
  <Words>1098</Words>
  <Application>Microsoft Macintosh PowerPoint</Application>
  <PresentationFormat>On-screen Show (4:3)</PresentationFormat>
  <Paragraphs>267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RESOURCE QUALITY OBJECTIVES (RQOS)</vt:lpstr>
      <vt:lpstr>THE LINK OF RQOS WITH WATER RESOURCE CLASSIFICATION</vt:lpstr>
      <vt:lpstr>Classification and RQOs Determination  </vt:lpstr>
      <vt:lpstr>Slide 10</vt:lpstr>
      <vt:lpstr>Slide 11</vt:lpstr>
      <vt:lpstr>Slide 12</vt:lpstr>
      <vt:lpstr>     STUDY AREA </vt:lpstr>
      <vt:lpstr>GUIDING PRINCIPLES ON THE PROJECT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THANK YOU</vt:lpstr>
      <vt:lpstr>WAY-FORWARD </vt:lpstr>
      <vt:lpstr>PSC 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Nena Maree</dc:creator>
  <cp:lastModifiedBy>Sekoele</cp:lastModifiedBy>
  <cp:revision>495</cp:revision>
  <dcterms:created xsi:type="dcterms:W3CDTF">2010-03-26T07:38:17Z</dcterms:created>
  <dcterms:modified xsi:type="dcterms:W3CDTF">2013-06-11T20:22:11Z</dcterms:modified>
</cp:coreProperties>
</file>